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60" r:id="rId3"/>
    <p:sldId id="263" r:id="rId4"/>
    <p:sldId id="268" r:id="rId5"/>
    <p:sldId id="276" r:id="rId6"/>
    <p:sldId id="307" r:id="rId7"/>
    <p:sldId id="310" r:id="rId8"/>
    <p:sldId id="313" r:id="rId9"/>
    <p:sldId id="309" r:id="rId10"/>
    <p:sldId id="303" r:id="rId11"/>
    <p:sldId id="280" r:id="rId12"/>
    <p:sldId id="289" r:id="rId13"/>
    <p:sldId id="296" r:id="rId14"/>
    <p:sldId id="294" r:id="rId15"/>
    <p:sldId id="290" r:id="rId16"/>
    <p:sldId id="293" r:id="rId17"/>
    <p:sldId id="299" r:id="rId18"/>
    <p:sldId id="298" r:id="rId19"/>
    <p:sldId id="301" r:id="rId20"/>
    <p:sldId id="302" r:id="rId21"/>
    <p:sldId id="262" r:id="rId2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9" userDrawn="1">
          <p15:clr>
            <a:srgbClr val="A4A3A4"/>
          </p15:clr>
        </p15:guide>
        <p15:guide id="2" pos="158" userDrawn="1">
          <p15:clr>
            <a:srgbClr val="A4A3A4"/>
          </p15:clr>
        </p15:guide>
        <p15:guide id="3" pos="2653" userDrawn="1">
          <p15:clr>
            <a:srgbClr val="A4A3A4"/>
          </p15:clr>
        </p15:guide>
        <p15:guide id="4" orient="horz" pos="9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E9EDF4"/>
    <a:srgbClr val="0070C0"/>
    <a:srgbClr val="AFCADD"/>
    <a:srgbClr val="D0D8E8"/>
    <a:srgbClr val="0066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94660"/>
  </p:normalViewPr>
  <p:slideViewPr>
    <p:cSldViewPr>
      <p:cViewPr varScale="1">
        <p:scale>
          <a:sx n="153" d="100"/>
          <a:sy n="153" d="100"/>
        </p:scale>
        <p:origin x="162" y="312"/>
      </p:cViewPr>
      <p:guideLst>
        <p:guide orient="horz" pos="849"/>
        <p:guide pos="158"/>
        <p:guide pos="2653"/>
        <p:guide orient="horz" pos="9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6C16F-A4E2-48E8-97C9-3568B78EBE28}" type="datetimeFigureOut">
              <a:rPr lang="zh-CN" altLang="en-US" smtClean="0"/>
              <a:t>2018/3/22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3A496-07BF-4B09-BD2E-F66E8F9FD0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89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3A496-07BF-4B09-BD2E-F66E8F9FD0C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3821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3A496-07BF-4B09-BD2E-F66E8F9FD0C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398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3A496-07BF-4B09-BD2E-F66E8F9FD0C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584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3A496-07BF-4B09-BD2E-F66E8F9FD0C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421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3A496-07BF-4B09-BD2E-F66E8F9FD0C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929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3A496-07BF-4B09-BD2E-F66E8F9FD0C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838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3A496-07BF-4B09-BD2E-F66E8F9FD0C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881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3A496-07BF-4B09-BD2E-F66E8F9FD0C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974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EE46-22AE-4512-BA01-FCFDDDF5A17C}" type="datetimeFigureOut">
              <a:rPr lang="zh-CN" altLang="en-US" smtClean="0"/>
              <a:pPr/>
              <a:t>2018/3/22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8BFC-059A-4B66-A4F8-30BB11783E6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EE46-22AE-4512-BA01-FCFDDDF5A17C}" type="datetimeFigureOut">
              <a:rPr lang="zh-CN" altLang="en-US" smtClean="0"/>
              <a:pPr/>
              <a:t>2018/3/22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8BFC-059A-4B66-A4F8-30BB11783E6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EE46-22AE-4512-BA01-FCFDDDF5A17C}" type="datetimeFigureOut">
              <a:rPr lang="zh-CN" altLang="en-US" smtClean="0"/>
              <a:pPr/>
              <a:t>2018/3/22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8BFC-059A-4B66-A4F8-30BB11783E6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EE46-22AE-4512-BA01-FCFDDDF5A17C}" type="datetimeFigureOut">
              <a:rPr lang="zh-CN" altLang="en-US" smtClean="0"/>
              <a:pPr/>
              <a:t>2018/3/22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8BFC-059A-4B66-A4F8-30BB11783E6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EE46-22AE-4512-BA01-FCFDDDF5A17C}" type="datetimeFigureOut">
              <a:rPr lang="zh-CN" altLang="en-US" smtClean="0"/>
              <a:pPr/>
              <a:t>2018/3/22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8BFC-059A-4B66-A4F8-30BB11783E6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EE46-22AE-4512-BA01-FCFDDDF5A17C}" type="datetimeFigureOut">
              <a:rPr lang="zh-CN" altLang="en-US" smtClean="0"/>
              <a:pPr/>
              <a:t>2018/3/22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8BFC-059A-4B66-A4F8-30BB11783E6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EE46-22AE-4512-BA01-FCFDDDF5A17C}" type="datetimeFigureOut">
              <a:rPr lang="zh-CN" altLang="en-US" smtClean="0"/>
              <a:pPr/>
              <a:t>2018/3/22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8BFC-059A-4B66-A4F8-30BB11783E6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EE46-22AE-4512-BA01-FCFDDDF5A17C}" type="datetimeFigureOut">
              <a:rPr lang="zh-CN" altLang="en-US" smtClean="0"/>
              <a:pPr/>
              <a:t>2018/3/22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8BFC-059A-4B66-A4F8-30BB11783E6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EE46-22AE-4512-BA01-FCFDDDF5A17C}" type="datetimeFigureOut">
              <a:rPr lang="zh-CN" altLang="en-US" smtClean="0"/>
              <a:pPr/>
              <a:t>2018/3/22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8BFC-059A-4B66-A4F8-30BB11783E6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EE46-22AE-4512-BA01-FCFDDDF5A17C}" type="datetimeFigureOut">
              <a:rPr lang="zh-CN" altLang="en-US" smtClean="0"/>
              <a:pPr/>
              <a:t>2018/3/22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8BFC-059A-4B66-A4F8-30BB11783E6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EE46-22AE-4512-BA01-FCFDDDF5A17C}" type="datetimeFigureOut">
              <a:rPr lang="zh-CN" altLang="en-US" smtClean="0"/>
              <a:pPr/>
              <a:t>2018/3/22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8BFC-059A-4B66-A4F8-30BB11783E6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CEE46-22AE-4512-BA01-FCFDDDF5A17C}" type="datetimeFigureOut">
              <a:rPr lang="zh-CN" altLang="en-US" smtClean="0"/>
              <a:pPr/>
              <a:t>2018/3/22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C8BFC-059A-4B66-A4F8-30BB11783E6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5720" y="1071552"/>
            <a:ext cx="59109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ANC Headset </a:t>
            </a:r>
            <a:endParaRPr lang="en-US" altLang="zh-CN" sz="36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Production Test Solution</a:t>
            </a:r>
            <a:endParaRPr lang="zh-CN" altLang="en-US" sz="3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0872" y="4357700"/>
            <a:ext cx="1784532" cy="43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263397" y="701457"/>
            <a:ext cx="4644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ANC Auto Calibration</a:t>
            </a:r>
          </a:p>
        </p:txBody>
      </p:sp>
      <p:sp>
        <p:nvSpPr>
          <p:cNvPr id="5" name="矩形 4"/>
          <p:cNvSpPr/>
          <p:nvPr/>
        </p:nvSpPr>
        <p:spPr>
          <a:xfrm>
            <a:off x="4139952" y="3507854"/>
            <a:ext cx="4680520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7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Test Access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ANC off -&gt; CRY6151B</a:t>
            </a:r>
            <a:r>
              <a:rPr lang="zh-CN" altLang="en-US" sz="7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outputs </a:t>
            </a: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noise 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to </a:t>
            </a: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shielding box loudspeakers -&gt; 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Audio acquisition through measurement microphone -&gt; Input into CRY6151B</a:t>
            </a:r>
            <a:r>
              <a:rPr lang="zh-CN" altLang="en-US" sz="7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to calculate</a:t>
            </a: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passive attenuation curve </a:t>
            </a:r>
            <a:endParaRPr lang="en-US" altLang="zh-CN" sz="7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CRY6151B</a:t>
            </a:r>
            <a:r>
              <a:rPr lang="zh-CN" altLang="en-US" sz="7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trims ANC</a:t>
            </a:r>
            <a:r>
              <a:rPr lang="zh-CN" altLang="en-US" sz="7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MIC</a:t>
            </a:r>
            <a:r>
              <a:rPr lang="zh-CN" altLang="en-US" sz="7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gain automatically 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-&gt; CRY6151B</a:t>
            </a:r>
            <a:r>
              <a:rPr lang="zh-CN" altLang="en-US" sz="7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outputs </a:t>
            </a: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noise 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to shielding box loudspeakers </a:t>
            </a: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-&gt;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Audio acquisition through measurement microphone -&gt; Input into CRY6151B</a:t>
            </a:r>
            <a:r>
              <a:rPr lang="zh-CN" altLang="en-US" sz="7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to calculate</a:t>
            </a: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the ANC curve</a:t>
            </a:r>
            <a:endParaRPr lang="zh-CN" altLang="en-US" sz="7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The </a:t>
            </a: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ANC curve 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reduces the </a:t>
            </a: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PA curve to calculate 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the ANC performance under different </a:t>
            </a: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gain</a:t>
            </a:r>
            <a:endParaRPr lang="en-US" altLang="zh-CN" sz="7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0825" y="1491630"/>
            <a:ext cx="23769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Typical Test Item</a:t>
            </a:r>
            <a:endParaRPr lang="zh-CN" altLang="en-US" sz="8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ANC MIC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Auto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Calibration</a:t>
            </a:r>
            <a:endParaRPr lang="en-US" altLang="zh-CN" sz="800" dirty="0" smtClean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ANC Performance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Passive Attenuation Performance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Typical Test Range: 20Hz-10kHz</a:t>
            </a:r>
            <a:endParaRPr lang="en-US" altLang="zh-CN" sz="800" dirty="0" smtClean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800" dirty="0" smtClean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Equipment List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CRY6151B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Electro-acoustic Analyzer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Trim Box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339752" y="3147814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+mj-lt"/>
              <a:buAutoNum type="alphaLcPeriod" startAt="2"/>
            </a:pPr>
            <a:r>
              <a:rPr lang="en-US" altLang="zh-Hans" sz="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Earbud</a:t>
            </a:r>
            <a:endParaRPr lang="en-US" altLang="zh-CN" sz="800" dirty="0">
              <a:solidFill>
                <a:prstClr val="white">
                  <a:lumMod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CRY711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Ear Simulator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CRY508 ICP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Preamplifier</a:t>
            </a:r>
            <a:endParaRPr lang="en-US" altLang="zh-CN" sz="800" dirty="0" smtClean="0">
              <a:solidFill>
                <a:prstClr val="white">
                  <a:lumMod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CRY720 Shielding Box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9234" y="3147814"/>
            <a:ext cx="22345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+mj-lt"/>
              <a:buAutoNum type="alphaLcPeriod"/>
            </a:pPr>
            <a:r>
              <a:rPr lang="en-US" altLang="zh-Hans" sz="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Headphone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CRY801 Headset Fixture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CRY318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Ear Simulator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CRY372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Measurement Microphone for Pressure Field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CRY506 ICP</a:t>
            </a:r>
            <a:r>
              <a:rPr lang="zh-CN" altLang="en-US" sz="800" dirty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Preamplifier</a:t>
            </a:r>
            <a:endParaRPr lang="en-US" altLang="zh-CN" sz="800" dirty="0">
              <a:solidFill>
                <a:prstClr val="white">
                  <a:lumMod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CRY721 </a:t>
            </a: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Shielding Box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638" y="1495789"/>
            <a:ext cx="4201053" cy="203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538684"/>
            <a:ext cx="2632557" cy="98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0825" y="701457"/>
            <a:ext cx="7750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CRY6151B </a:t>
            </a:r>
            <a:r>
              <a:rPr lang="en-US" altLang="zh-CN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Electro-acoustic </a:t>
            </a:r>
            <a:r>
              <a:rPr lang="en-US" altLang="zh-CN" sz="3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Analyzer </a:t>
            </a:r>
          </a:p>
        </p:txBody>
      </p:sp>
      <p:sp>
        <p:nvSpPr>
          <p:cNvPr id="8" name="TextBox 20"/>
          <p:cNvSpPr txBox="1"/>
          <p:nvPr/>
        </p:nvSpPr>
        <p:spPr>
          <a:xfrm>
            <a:off x="6516216" y="362903"/>
            <a:ext cx="2372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Product Specification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43808" y="1492250"/>
            <a:ext cx="549971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8 inputs, 4 outputs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, High performance hardware 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with sound 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card, 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power amplifier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and microphone supply integrated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Test FR, SPL, THD, Impedance, F0, Phase, Balance, Polarity within a single frequency-sweep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668524"/>
              </p:ext>
            </p:extLst>
          </p:nvPr>
        </p:nvGraphicFramePr>
        <p:xfrm>
          <a:off x="2843808" y="2441054"/>
          <a:ext cx="6143684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3539768178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96202395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102050740"/>
                    </a:ext>
                  </a:extLst>
                </a:gridCol>
                <a:gridCol w="1535172">
                  <a:extLst>
                    <a:ext uri="{9D8B030D-6E8A-4147-A177-3AD203B41FA5}">
                      <a16:colId xmlns:a16="http://schemas.microsoft.com/office/drawing/2014/main" val="2645226193"/>
                    </a:ext>
                  </a:extLst>
                </a:gridCol>
              </a:tblGrid>
              <a:tr h="192224">
                <a:tc gridSpan="4">
                  <a:txBody>
                    <a:bodyPr/>
                    <a:lstStyle/>
                    <a:p>
                      <a:r>
                        <a:rPr lang="en-US" altLang="zh-CN" sz="1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CRY6151B Electro-acoustic Analyzer Parameters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530174"/>
                  </a:ext>
                </a:extLst>
              </a:tr>
              <a:tr h="1681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Sample Rate</a:t>
                      </a:r>
                      <a:endParaRPr lang="zh-CN" altLang="en-US" sz="700" b="0" i="0" dirty="0" smtClean="0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44.1k~192k,</a:t>
                      </a:r>
                      <a:r>
                        <a:rPr lang="en-US" altLang="zh-CN" sz="700" b="0" i="0" baseline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7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r>
                        <a:rPr lang="zh-CN" altLang="en-US" sz="700" b="0" i="0" baseline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700" b="0" i="0" baseline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bits</a:t>
                      </a:r>
                      <a:endParaRPr lang="en-US" altLang="zh-CN" sz="700" b="0" i="0" dirty="0" smtClean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7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Dynamic</a:t>
                      </a:r>
                      <a:r>
                        <a:rPr lang="en-US" altLang="zh-CN" sz="700" b="0" i="0" baseline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Range</a:t>
                      </a:r>
                      <a:endParaRPr lang="zh-CN" altLang="en-US" sz="700" b="0" i="0" dirty="0" smtClean="0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7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Typical 115dB</a:t>
                      </a:r>
                      <a:endParaRPr lang="en-US" sz="700" b="0" i="0" dirty="0" smtClean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273146"/>
                  </a:ext>
                </a:extLst>
              </a:tr>
              <a:tr h="168196">
                <a:tc>
                  <a:txBody>
                    <a:bodyPr/>
                    <a:lstStyle/>
                    <a:p>
                      <a:r>
                        <a:rPr lang="en-US" altLang="zh-CN" sz="7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background noise </a:t>
                      </a:r>
                      <a:endParaRPr lang="zh-CN" altLang="en-US" sz="7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7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-115dBV(1.8μV),</a:t>
                      </a:r>
                      <a:r>
                        <a:rPr lang="en-US" altLang="zh-CN" sz="700" b="0" i="0" baseline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7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20~22k,</a:t>
                      </a:r>
                      <a:r>
                        <a:rPr lang="en-US" altLang="zh-CN" sz="700" b="0" i="0" baseline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7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r>
                        <a:rPr lang="zh-CN" altLang="en-US" sz="7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7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weighting</a:t>
                      </a:r>
                      <a:endParaRPr lang="zh-CN" altLang="en-US" sz="700" b="0" i="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7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THD @1kHz</a:t>
                      </a:r>
                      <a:endParaRPr lang="zh-CN" altLang="en-US" sz="7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7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0.001%</a:t>
                      </a:r>
                      <a:endParaRPr lang="zh-CN" altLang="en-US" sz="700" b="0" i="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242993"/>
                  </a:ext>
                </a:extLst>
              </a:tr>
              <a:tr h="1681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Frequency</a:t>
                      </a:r>
                      <a:r>
                        <a:rPr lang="en-US" altLang="zh-CN" sz="700" b="0" i="0" baseline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Response</a:t>
                      </a:r>
                      <a:endParaRPr lang="zh-CN" altLang="en-US" sz="70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7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20~20kHz(±0.1dB)</a:t>
                      </a:r>
                      <a:endParaRPr lang="zh-CN" altLang="en-US" sz="700" b="0" i="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762669"/>
                  </a:ext>
                </a:extLst>
              </a:tr>
              <a:tr h="16819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00" b="1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Front Panel Interface Parameters</a:t>
                      </a:r>
                      <a:endParaRPr lang="zh-CN" altLang="en-US" sz="700" b="1" i="0" dirty="0" smtClean="0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177878"/>
                  </a:ext>
                </a:extLst>
              </a:tr>
              <a:tr h="168196">
                <a:tc>
                  <a:txBody>
                    <a:bodyPr/>
                    <a:lstStyle/>
                    <a:p>
                      <a:r>
                        <a:rPr lang="en-US" altLang="zh-CN" sz="7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7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7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Inputs for </a:t>
                      </a:r>
                    </a:p>
                    <a:p>
                      <a:r>
                        <a:rPr lang="en-US" altLang="zh-CN" sz="7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Measurement</a:t>
                      </a:r>
                      <a:r>
                        <a:rPr lang="en-US" altLang="zh-CN" sz="700" baseline="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Microphone</a:t>
                      </a:r>
                      <a:endParaRPr lang="zh-CN" altLang="en-US" sz="7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7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ICP</a:t>
                      </a:r>
                      <a:r>
                        <a:rPr lang="zh-CN" altLang="en-US" sz="7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en-US" altLang="zh-CN" sz="7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supply</a:t>
                      </a:r>
                      <a:r>
                        <a:rPr lang="en-US" altLang="zh-CN" sz="700" b="0" i="0" baseline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voltage </a:t>
                      </a:r>
                      <a:r>
                        <a:rPr lang="en-US" altLang="zh-CN" sz="7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+24VDC</a:t>
                      </a:r>
                      <a:endParaRPr lang="zh-CN" altLang="en-US" sz="700" b="0" i="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Inputs for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ECM Microphone</a:t>
                      </a:r>
                      <a:endParaRPr lang="zh-CN" altLang="en-US" sz="700" b="0" i="0" dirty="0" smtClean="0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Supply</a:t>
                      </a:r>
                      <a:r>
                        <a:rPr lang="en-US" altLang="zh-CN" sz="700" b="0" i="0" baseline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voltage: </a:t>
                      </a:r>
                      <a:r>
                        <a:rPr lang="en-US" altLang="zh-CN" sz="7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0~6.25V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14309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en-US" altLang="zh-CN" sz="7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Outputs</a:t>
                      </a:r>
                      <a:r>
                        <a:rPr lang="en-US" altLang="zh-CN" sz="700" baseline="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for </a:t>
                      </a:r>
                    </a:p>
                    <a:p>
                      <a:r>
                        <a:rPr lang="en-US" altLang="zh-CN" sz="700" baseline="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Mouth Simulator</a:t>
                      </a:r>
                      <a:endParaRPr lang="zh-CN" altLang="en-US" sz="7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7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Output power:</a:t>
                      </a:r>
                      <a:r>
                        <a:rPr lang="en-US" altLang="zh-CN" sz="700" b="0" i="0" baseline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7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20W</a:t>
                      </a:r>
                      <a:endParaRPr lang="en-US" altLang="zh-CN" sz="700" b="0" i="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Input</a:t>
                      </a:r>
                      <a:r>
                        <a:rPr lang="en-US" altLang="zh-CN" sz="700" b="0" i="0" baseline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impedance: </a:t>
                      </a:r>
                      <a:r>
                        <a:rPr lang="en-US" altLang="zh-CN" sz="7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 ~ 10kohm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5951905"/>
                  </a:ext>
                </a:extLst>
              </a:tr>
              <a:tr h="1582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Output</a:t>
                      </a:r>
                      <a:r>
                        <a:rPr lang="en-US" altLang="zh-CN" sz="700" b="0" i="0" baseline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impedance: </a:t>
                      </a:r>
                      <a:r>
                        <a:rPr lang="en-US" altLang="zh-CN" sz="7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7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7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</a:t>
                      </a:r>
                      <a:r>
                        <a:rPr lang="zh-CN" altLang="en-US" sz="7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7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</a:t>
                      </a:r>
                      <a:r>
                        <a:rPr lang="zh-CN" altLang="en-US" sz="7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7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</a:t>
                      </a:r>
                      <a:r>
                        <a:rPr lang="zh-CN" altLang="en-US" sz="7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7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750ohm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Inputs for Line In</a:t>
                      </a: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63713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en-US" altLang="zh-CN" sz="7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7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7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Outputs for </a:t>
                      </a:r>
                    </a:p>
                    <a:p>
                      <a:r>
                        <a:rPr lang="en-US" altLang="zh-CN" sz="7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Headphone</a:t>
                      </a:r>
                      <a:endParaRPr lang="zh-CN" altLang="en-US" sz="7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Output power:</a:t>
                      </a:r>
                      <a:r>
                        <a:rPr lang="en-US" altLang="zh-CN" sz="700" b="0" i="0" baseline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7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1W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Outputs</a:t>
                      </a:r>
                      <a:r>
                        <a:rPr lang="en-US" altLang="zh-CN" sz="700" baseline="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for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00" baseline="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electrical signal</a:t>
                      </a:r>
                      <a:endParaRPr lang="zh-CN" altLang="en-US" sz="700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zh-CN" altLang="en-US" sz="700" dirty="0"/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215108"/>
                  </a:ext>
                </a:extLst>
              </a:tr>
              <a:tr h="1220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Output</a:t>
                      </a:r>
                      <a:r>
                        <a:rPr lang="en-US" altLang="zh-CN" sz="700" b="0" i="0" baseline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impedance: </a:t>
                      </a:r>
                      <a:r>
                        <a:rPr lang="en-US" altLang="zh-CN" sz="7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7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7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</a:t>
                      </a:r>
                      <a:r>
                        <a:rPr lang="zh-CN" altLang="en-US" sz="7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7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</a:t>
                      </a:r>
                      <a:r>
                        <a:rPr lang="zh-CN" altLang="en-US" sz="7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7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</a:t>
                      </a:r>
                      <a:r>
                        <a:rPr lang="zh-CN" altLang="en-US" sz="7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7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750ohm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800" dirty="0"/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237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2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80" y="1707654"/>
            <a:ext cx="2301652" cy="257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6"/>
          <p:cNvSpPr txBox="1"/>
          <p:nvPr/>
        </p:nvSpPr>
        <p:spPr>
          <a:xfrm>
            <a:off x="250825" y="701457"/>
            <a:ext cx="6265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CRY574Pro Bluetooth Dongle</a:t>
            </a:r>
            <a:endParaRPr lang="zh-CN" altLang="en-US" sz="3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47865" y="1492250"/>
            <a:ext cx="5040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Connection speed up to 5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seconds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Support Wide 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Band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Speech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Support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getting device 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name, MAC address, volume, power,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RSSI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Efficient button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test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407275"/>
              </p:ext>
            </p:extLst>
          </p:nvPr>
        </p:nvGraphicFramePr>
        <p:xfrm>
          <a:off x="3419872" y="2652375"/>
          <a:ext cx="4968553" cy="1742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539768178"/>
                    </a:ext>
                  </a:extLst>
                </a:gridCol>
                <a:gridCol w="1616456">
                  <a:extLst>
                    <a:ext uri="{9D8B030D-6E8A-4147-A177-3AD203B41FA5}">
                      <a16:colId xmlns:a16="http://schemas.microsoft.com/office/drawing/2014/main" val="2114754646"/>
                    </a:ext>
                  </a:extLst>
                </a:gridCol>
                <a:gridCol w="759808">
                  <a:extLst>
                    <a:ext uri="{9D8B030D-6E8A-4147-A177-3AD203B41FA5}">
                      <a16:colId xmlns:a16="http://schemas.microsoft.com/office/drawing/2014/main" val="1659037654"/>
                    </a:ext>
                  </a:extLst>
                </a:gridCol>
                <a:gridCol w="1296145">
                  <a:extLst>
                    <a:ext uri="{9D8B030D-6E8A-4147-A177-3AD203B41FA5}">
                      <a16:colId xmlns:a16="http://schemas.microsoft.com/office/drawing/2014/main" val="3054908773"/>
                    </a:ext>
                  </a:extLst>
                </a:gridCol>
              </a:tblGrid>
              <a:tr h="279415">
                <a:tc gridSpan="4"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CRY574Pro Bluetooth Dongle Parameters</a:t>
                      </a:r>
                      <a:endParaRPr lang="zh-CN" altLang="en-US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530174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en-US" altLang="zh-CN" sz="10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Core Specification</a:t>
                      </a:r>
                      <a:endParaRPr lang="zh-CN" altLang="en-US" sz="1000" b="0" i="0" dirty="0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Bluetooth 3.0</a:t>
                      </a:r>
                      <a:endParaRPr lang="en-US" altLang="zh-CN" sz="1000" b="0" i="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Interface</a:t>
                      </a:r>
                      <a:endParaRPr lang="zh-CN" altLang="en-US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Micro</a:t>
                      </a:r>
                      <a:r>
                        <a:rPr lang="en-US" altLang="zh-CN" sz="1000" baseline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USB</a:t>
                      </a:r>
                      <a:endParaRPr lang="en-US" sz="10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273146"/>
                  </a:ext>
                </a:extLst>
              </a:tr>
              <a:tr h="188625">
                <a:tc rowSpan="3">
                  <a:txBody>
                    <a:bodyPr/>
                    <a:lstStyle/>
                    <a:p>
                      <a:r>
                        <a:rPr lang="en-US" altLang="zh-CN" sz="10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Profile and Roles</a:t>
                      </a:r>
                      <a:endParaRPr lang="zh-CN" altLang="en-US" sz="1000" b="0" i="0" dirty="0" smtClean="0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A2DP Source</a:t>
                      </a:r>
                      <a:endParaRPr lang="zh-CN" altLang="en-US" sz="100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altLang="zh-CN" sz="10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Codec</a:t>
                      </a:r>
                      <a:endParaRPr lang="zh-CN" altLang="en-US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SBC</a:t>
                      </a:r>
                      <a:endParaRPr lang="en-US" sz="10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242993"/>
                  </a:ext>
                </a:extLst>
              </a:tr>
              <a:tr h="207814">
                <a:tc vMerge="1">
                  <a:txBody>
                    <a:bodyPr/>
                    <a:lstStyle/>
                    <a:p>
                      <a:endParaRPr lang="zh-CN" altLang="en-US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HFP Audio Gateway</a:t>
                      </a:r>
                      <a:endParaRPr lang="zh-CN" altLang="en-US" sz="100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mSBC</a:t>
                      </a:r>
                      <a:endParaRPr lang="en-US" sz="10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168792"/>
                  </a:ext>
                </a:extLst>
              </a:tr>
              <a:tr h="207814">
                <a:tc vMerge="1">
                  <a:txBody>
                    <a:bodyPr/>
                    <a:lstStyle/>
                    <a:p>
                      <a:endParaRPr lang="zh-CN" altLang="en-US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AVRCP Target</a:t>
                      </a:r>
                      <a:endParaRPr lang="zh-CN" altLang="en-US" sz="100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CVSD</a:t>
                      </a:r>
                      <a:endParaRPr lang="en-US" sz="10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278727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en-US" altLang="zh-CN" sz="10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Antenna</a:t>
                      </a:r>
                      <a:endParaRPr lang="en-US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U.FL</a:t>
                      </a:r>
                      <a:endParaRPr lang="zh-CN" altLang="en-US" sz="10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apt-X(extensible)</a:t>
                      </a:r>
                      <a:endParaRPr lang="en-US" sz="10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995305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en-US" altLang="zh-CN" sz="10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Dimension</a:t>
                      </a:r>
                      <a:endParaRPr lang="zh-CN" altLang="en-US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0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125mm x 66mm x 16mm(</a:t>
                      </a:r>
                      <a:r>
                        <a:rPr lang="en-US" altLang="zh-CN" sz="10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Without antenna</a:t>
                      </a:r>
                      <a:r>
                        <a:rPr lang="en-US" sz="10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r>
                        <a:rPr lang="zh-CN" altLang="en-US" sz="10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0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5077377"/>
                  </a:ext>
                </a:extLst>
              </a:tr>
            </a:tbl>
          </a:graphicData>
        </a:graphic>
      </p:graphicFrame>
      <p:sp>
        <p:nvSpPr>
          <p:cNvPr id="12" name="TextBox 20"/>
          <p:cNvSpPr txBox="1"/>
          <p:nvPr/>
        </p:nvSpPr>
        <p:spPr>
          <a:xfrm>
            <a:off x="6516216" y="362903"/>
            <a:ext cx="2372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Product Specification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726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0825" y="701457"/>
            <a:ext cx="5867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CRY506 ICP</a:t>
            </a:r>
            <a:r>
              <a:rPr lang="zh-CN" altLang="en-US" sz="36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6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Preamplifier</a:t>
            </a:r>
            <a:endParaRPr lang="en-US" altLang="zh-CN" sz="36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47864" y="1492250"/>
            <a:ext cx="525698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CRY506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ICP 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preamplifier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is 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powered by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constant 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current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supply.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High 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input impedance, low output impedance, lower noise, wide frequency response range,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etc.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834994"/>
              </p:ext>
            </p:extLst>
          </p:nvPr>
        </p:nvGraphicFramePr>
        <p:xfrm>
          <a:off x="3419872" y="2421542"/>
          <a:ext cx="5184974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353976817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11475464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659037654"/>
                    </a:ext>
                  </a:extLst>
                </a:gridCol>
                <a:gridCol w="1080518">
                  <a:extLst>
                    <a:ext uri="{9D8B030D-6E8A-4147-A177-3AD203B41FA5}">
                      <a16:colId xmlns:a16="http://schemas.microsoft.com/office/drawing/2014/main" val="3054908773"/>
                    </a:ext>
                  </a:extLst>
                </a:gridCol>
              </a:tblGrid>
              <a:tr h="177328">
                <a:tc gridSpan="4"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CRY506 ICP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Preamplifier</a:t>
                      </a:r>
                      <a:r>
                        <a:rPr lang="zh-CN" altLang="en-US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200" baseline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Parameters</a:t>
                      </a:r>
                      <a:endParaRPr lang="en-US" altLang="zh-CN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530174"/>
                  </a:ext>
                </a:extLst>
              </a:tr>
              <a:tr h="20781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Frequency</a:t>
                      </a:r>
                      <a:r>
                        <a:rPr lang="en-US" altLang="zh-CN" sz="800" b="0" i="0" baseline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Response</a:t>
                      </a:r>
                      <a:endParaRPr lang="zh-CN" altLang="en-US" sz="80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dirty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20Hz ~ </a:t>
                      </a:r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50kHz(±0.2dB)</a:t>
                      </a:r>
                      <a:endParaRPr lang="en-US" sz="8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Noise(A</a:t>
                      </a:r>
                      <a:r>
                        <a:rPr lang="zh-CN" altLang="en-US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Weighting)</a:t>
                      </a:r>
                      <a:r>
                        <a:rPr lang="zh-CN" altLang="en-US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＜3μ</a:t>
                      </a:r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Vrms</a:t>
                      </a:r>
                      <a:endParaRPr lang="en-US" sz="8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273146"/>
                  </a:ext>
                </a:extLst>
              </a:tr>
              <a:tr h="18862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00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10Hz ~ 100kHz(±0.5dB)</a:t>
                      </a:r>
                      <a:endParaRPr lang="en-US" altLang="zh-CN" sz="800" dirty="0" smtClean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Noise(Z</a:t>
                      </a:r>
                      <a:r>
                        <a:rPr lang="en-US" altLang="zh-CN" sz="800" b="0" i="0" baseline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Weighting)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800" b="0" i="0" dirty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l-GR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10μ</a:t>
                      </a:r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Vrms</a:t>
                      </a:r>
                      <a:endParaRPr lang="en-US" sz="8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242993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Input Impedance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dirty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＞10G</a:t>
                      </a:r>
                      <a:r>
                        <a:rPr lang="el-GR" sz="800" b="0" i="0" dirty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Ω/0.5</a:t>
                      </a:r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pF</a:t>
                      </a:r>
                      <a:endParaRPr lang="en-US" sz="8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Gain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dirty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0.3dB</a:t>
                      </a:r>
                      <a:endParaRPr lang="en-US" sz="8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168792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Output Impedance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800" b="0" i="0" dirty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l-GR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20Ω</a:t>
                      </a:r>
                      <a:endParaRPr lang="el-GR" sz="8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Interface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dirty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BNC</a:t>
                      </a:r>
                      <a:endParaRPr lang="en-US" sz="8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278727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en-US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THD</a:t>
                      </a:r>
                      <a:endParaRPr lang="en-US" sz="8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800" b="0" i="0" dirty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800" b="0" i="0" dirty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</a:t>
                      </a:r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endParaRPr lang="zh-CN" altLang="en-US" sz="8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Temperature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dirty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-30℃ to +70℃</a:t>
                      </a:r>
                      <a:endParaRPr lang="en-US" sz="8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995305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MAX Output Voltage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dirty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＞5.0 Vrms </a:t>
                      </a:r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(+24V</a:t>
                      </a:r>
                      <a:r>
                        <a:rPr lang="zh-CN" alt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Supply</a:t>
                      </a:r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en-US" sz="8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Thread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M11.7 </a:t>
                      </a:r>
                      <a:r>
                        <a:rPr lang="de-DE" sz="800" b="0" i="0" dirty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 </a:t>
                      </a:r>
                      <a:r>
                        <a:rPr lang="de-DE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0.423mm</a:t>
                      </a:r>
                      <a:endParaRPr lang="de-DE" sz="8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5077377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Power</a:t>
                      </a:r>
                      <a:r>
                        <a:rPr lang="en-US" altLang="zh-CN" sz="800" b="0" i="0" baseline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Supply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dirty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ICP </a:t>
                      </a:r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(2mA </a:t>
                      </a:r>
                      <a:r>
                        <a:rPr lang="en-US" sz="800" b="0" i="0" dirty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~ </a:t>
                      </a:r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10mA)</a:t>
                      </a:r>
                      <a:endParaRPr lang="en-US" sz="8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Diameter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dirty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12.7mm </a:t>
                      </a:r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(1/2</a:t>
                      </a:r>
                      <a:r>
                        <a:rPr lang="zh-CN" alt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inch)</a:t>
                      </a:r>
                      <a:endParaRPr lang="zh-CN" altLang="en-US" sz="8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682499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Typical Operating Current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4mA</a:t>
                      </a:r>
                      <a:endParaRPr lang="en-US" sz="8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Length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dirty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38mm</a:t>
                      </a:r>
                      <a:endParaRPr lang="en-US" sz="8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983133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323247"/>
            <a:ext cx="2529074" cy="1496799"/>
          </a:xfrm>
          <a:prstGeom prst="rect">
            <a:avLst/>
          </a:prstGeom>
        </p:spPr>
      </p:pic>
      <p:sp>
        <p:nvSpPr>
          <p:cNvPr id="9" name="TextBox 20"/>
          <p:cNvSpPr txBox="1"/>
          <p:nvPr/>
        </p:nvSpPr>
        <p:spPr>
          <a:xfrm>
            <a:off x="6516216" y="362903"/>
            <a:ext cx="2372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Product Specification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1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0825" y="701457"/>
            <a:ext cx="5867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CRY508 ICP Preamplifier</a:t>
            </a:r>
            <a:endParaRPr lang="en-US" altLang="zh-CN" sz="36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47864" y="1492250"/>
            <a:ext cx="474340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CRY506 ICP preamplifier is powered by constant current supply.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High input impedance, low output impedance, lower noise, wide frequency response range, etc.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07748"/>
            <a:ext cx="2668588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895649"/>
              </p:ext>
            </p:extLst>
          </p:nvPr>
        </p:nvGraphicFramePr>
        <p:xfrm>
          <a:off x="3419872" y="2421542"/>
          <a:ext cx="5184974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3539768178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11475464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659037654"/>
                    </a:ext>
                  </a:extLst>
                </a:gridCol>
                <a:gridCol w="1080518">
                  <a:extLst>
                    <a:ext uri="{9D8B030D-6E8A-4147-A177-3AD203B41FA5}">
                      <a16:colId xmlns:a16="http://schemas.microsoft.com/office/drawing/2014/main" val="3054908773"/>
                    </a:ext>
                  </a:extLst>
                </a:gridCol>
              </a:tblGrid>
              <a:tr h="249336">
                <a:tc gridSpan="4"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CRY508 ICP Preamplifier Parameters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530174"/>
                  </a:ext>
                </a:extLst>
              </a:tr>
              <a:tr h="20781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Frequency</a:t>
                      </a:r>
                      <a:r>
                        <a:rPr lang="en-US" altLang="zh-CN" sz="800" b="0" i="0" baseline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Response</a:t>
                      </a:r>
                      <a:endParaRPr lang="zh-CN" altLang="en-US" sz="80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dirty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20Hz ~ </a:t>
                      </a:r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50kHz(±0.2dB)</a:t>
                      </a:r>
                      <a:endParaRPr lang="en-US" sz="8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Noise(A</a:t>
                      </a:r>
                      <a:r>
                        <a:rPr lang="zh-CN" altLang="en-US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Weighting)</a:t>
                      </a:r>
                      <a:r>
                        <a:rPr lang="zh-CN" altLang="en-US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＜3μ</a:t>
                      </a:r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Vrms</a:t>
                      </a:r>
                      <a:endParaRPr lang="en-US" sz="8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273146"/>
                  </a:ext>
                </a:extLst>
              </a:tr>
              <a:tr h="18862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00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10Hz ~ 100kHz(±0.5dB)</a:t>
                      </a:r>
                      <a:endParaRPr lang="en-US" altLang="zh-CN" sz="800" dirty="0" smtClean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Noise(Z</a:t>
                      </a:r>
                      <a:r>
                        <a:rPr lang="en-US" altLang="zh-CN" sz="800" b="0" i="0" baseline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Weighting)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800" b="0" i="0" dirty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l-GR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10μ</a:t>
                      </a:r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Vrms</a:t>
                      </a:r>
                      <a:endParaRPr lang="en-US" sz="8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242993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Input Impedance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＞2G</a:t>
                      </a:r>
                      <a:r>
                        <a:rPr lang="el-GR" sz="800" b="0" i="0" dirty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Ω/0.5</a:t>
                      </a:r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pF</a:t>
                      </a:r>
                      <a:endParaRPr lang="en-US" sz="8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Gain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dirty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0.3dB</a:t>
                      </a:r>
                      <a:endParaRPr lang="en-US" sz="8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168792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Output Impedance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800" b="0" i="0" dirty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l-GR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20Ω</a:t>
                      </a:r>
                      <a:endParaRPr lang="el-GR" sz="8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Interface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dirty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BNC</a:t>
                      </a:r>
                      <a:endParaRPr lang="en-US" sz="8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278727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en-US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THD</a:t>
                      </a:r>
                      <a:endParaRPr lang="en-US" sz="8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800" b="0" i="0" dirty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lang="en-US" altLang="zh-CN" sz="800" b="0" i="0" dirty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</a:t>
                      </a:r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endParaRPr lang="zh-CN" altLang="en-US" sz="8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Temperature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dirty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-30℃ to </a:t>
                      </a:r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+70</a:t>
                      </a:r>
                      <a:r>
                        <a:rPr lang="en-US" sz="800" b="0" i="0" dirty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℃</a:t>
                      </a:r>
                      <a:endParaRPr lang="en-US" sz="8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995305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MAX Output Voltage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dirty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＞5.0 Vrms </a:t>
                      </a:r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(+24V</a:t>
                      </a:r>
                      <a:r>
                        <a:rPr lang="zh-CN" alt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Supply</a:t>
                      </a:r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en-US" sz="8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Thread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M11.7 </a:t>
                      </a:r>
                      <a:r>
                        <a:rPr lang="de-DE" sz="800" b="0" i="0" dirty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 </a:t>
                      </a:r>
                      <a:r>
                        <a:rPr lang="de-DE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0.423mm</a:t>
                      </a:r>
                      <a:endParaRPr lang="de-DE" sz="8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5077377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Power</a:t>
                      </a:r>
                      <a:r>
                        <a:rPr lang="en-US" altLang="zh-CN" sz="800" b="0" i="0" baseline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Supply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dirty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ICP </a:t>
                      </a:r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(2mA </a:t>
                      </a:r>
                      <a:r>
                        <a:rPr lang="en-US" sz="800" b="0" i="0" dirty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~ </a:t>
                      </a:r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10mA)</a:t>
                      </a:r>
                      <a:endParaRPr lang="en-US" sz="8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Diameter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61mm</a:t>
                      </a:r>
                      <a:endParaRPr lang="zh-CN" altLang="en-US" sz="8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682499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Typical Operating Current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4mA</a:t>
                      </a:r>
                      <a:endParaRPr lang="en-US" sz="8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Length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25mm</a:t>
                      </a:r>
                      <a:endParaRPr lang="en-US" sz="8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983133"/>
                  </a:ext>
                </a:extLst>
              </a:tr>
            </a:tbl>
          </a:graphicData>
        </a:graphic>
      </p:graphicFrame>
      <p:sp>
        <p:nvSpPr>
          <p:cNvPr id="10" name="TextBox 20"/>
          <p:cNvSpPr txBox="1"/>
          <p:nvPr/>
        </p:nvSpPr>
        <p:spPr>
          <a:xfrm>
            <a:off x="6516216" y="362903"/>
            <a:ext cx="2372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Product Specification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381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9662"/>
            <a:ext cx="182610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0825" y="701457"/>
            <a:ext cx="5226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CRY711 </a:t>
            </a:r>
            <a:r>
              <a:rPr lang="en-US" altLang="zh-CN" sz="3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Ear </a:t>
            </a:r>
            <a:r>
              <a:rPr lang="en-US" altLang="zh-CN" sz="36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Simulator</a:t>
            </a:r>
            <a:endParaRPr lang="en-US" altLang="zh-CN" sz="36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31839" y="1492250"/>
            <a:ext cx="568892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Simulate 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earplugs catheter inserted into the ear canal or the auricle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way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Built-in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CRY372 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measurement microphone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for pressure 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field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ommonly 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used in acoustic test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for high-quality 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in-ear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headphones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191555"/>
              </p:ext>
            </p:extLst>
          </p:nvPr>
        </p:nvGraphicFramePr>
        <p:xfrm>
          <a:off x="3131839" y="2421542"/>
          <a:ext cx="5688929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537">
                  <a:extLst>
                    <a:ext uri="{9D8B030D-6E8A-4147-A177-3AD203B41FA5}">
                      <a16:colId xmlns:a16="http://schemas.microsoft.com/office/drawing/2014/main" val="3539768178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114754646"/>
                    </a:ext>
                  </a:extLst>
                </a:gridCol>
              </a:tblGrid>
              <a:tr h="232807">
                <a:tc gridSpan="2"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CRY711 Ear Simulator Parameters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530174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Comply Standard</a:t>
                      </a:r>
                      <a:endParaRPr lang="zh-CN" altLang="en-US" sz="1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ITU-T P.57 sec.5.2 Type 2</a:t>
                      </a:r>
                      <a:r>
                        <a:rPr lang="zh-CN" altLang="en-US" sz="1000" dirty="0" smtClean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000" dirty="0" smtClean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suggestions and IEC60318-4</a:t>
                      </a:r>
                      <a:endParaRPr lang="zh-CN" altLang="en-US" sz="100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273146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Frequency Range</a:t>
                      </a:r>
                      <a:endParaRPr lang="zh-CN" altLang="en-US" sz="1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100Hz ~ 10kHz ± 1dB(artificial ear impedance)</a:t>
                      </a:r>
                      <a:endParaRPr lang="zh-CN" altLang="en-US" sz="100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242993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Coupled cavity frequency range</a:t>
                      </a:r>
                      <a:endParaRPr lang="zh-CN" altLang="en-US" sz="1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20Hz ~ 16kHz(coupled cavity using)</a:t>
                      </a:r>
                      <a:endParaRPr lang="zh-CN" altLang="en-US" sz="100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168792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Height</a:t>
                      </a:r>
                      <a:endParaRPr lang="zh-CN" altLang="en-US" sz="1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23mm(including connection adapter)</a:t>
                      </a:r>
                      <a:endParaRPr lang="zh-CN" altLang="en-US" sz="100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278727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Diameter</a:t>
                      </a:r>
                      <a:endParaRPr lang="zh-CN" altLang="en-US" sz="1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smtClean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23.77mm</a:t>
                      </a:r>
                      <a:endParaRPr lang="zh-CN" altLang="en-US" sz="100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995305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Weight</a:t>
                      </a:r>
                      <a:endParaRPr lang="zh-CN" altLang="en-US" sz="1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45g(without</a:t>
                      </a:r>
                      <a:r>
                        <a:rPr lang="en-US" altLang="zh-CN" sz="1000" baseline="0" dirty="0" smtClean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000" dirty="0" smtClean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microphone)</a:t>
                      </a:r>
                      <a:endParaRPr lang="zh-CN" altLang="en-US" sz="100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077377"/>
                  </a:ext>
                </a:extLst>
              </a:tr>
            </a:tbl>
          </a:graphicData>
        </a:graphic>
      </p:graphicFrame>
      <p:sp>
        <p:nvSpPr>
          <p:cNvPr id="9" name="TextBox 20"/>
          <p:cNvSpPr txBox="1"/>
          <p:nvPr/>
        </p:nvSpPr>
        <p:spPr>
          <a:xfrm>
            <a:off x="6516216" y="362903"/>
            <a:ext cx="2372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Product Specification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668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0825" y="701457"/>
            <a:ext cx="5431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CRY318 </a:t>
            </a:r>
            <a:r>
              <a:rPr lang="en-US" altLang="zh-CN" sz="3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Ear </a:t>
            </a:r>
            <a:r>
              <a:rPr lang="en-US" altLang="zh-CN" sz="36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Simulator</a:t>
            </a:r>
            <a:endParaRPr lang="en-US" altLang="zh-CN" sz="36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47864" y="1492250"/>
            <a:ext cx="554066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Simulate human 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ear and loads a sound source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the 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same way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as 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human ear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Co-use with CRY372 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measurement microphone for pressure field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Commonly used in 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acoustic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test for 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telephone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receiver and handsets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050462"/>
              </p:ext>
            </p:extLst>
          </p:nvPr>
        </p:nvGraphicFramePr>
        <p:xfrm>
          <a:off x="3347864" y="2421542"/>
          <a:ext cx="561702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637">
                  <a:extLst>
                    <a:ext uri="{9D8B030D-6E8A-4147-A177-3AD203B41FA5}">
                      <a16:colId xmlns:a16="http://schemas.microsoft.com/office/drawing/2014/main" val="3539768178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114754646"/>
                    </a:ext>
                  </a:extLst>
                </a:gridCol>
              </a:tblGrid>
              <a:tr h="222216">
                <a:tc gridSpan="2"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CRY318 Ear Simulator Parameters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530174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Comply Standard</a:t>
                      </a:r>
                      <a:endParaRPr lang="zh-CN" altLang="en-US" sz="1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ITU-T P.57 sec.5.1 Type 1suggestions and</a:t>
                      </a:r>
                      <a:r>
                        <a:rPr lang="en-US" altLang="zh-CN" sz="1000" baseline="0" dirty="0" smtClean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000" dirty="0" smtClean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IEC60318-1</a:t>
                      </a:r>
                      <a:endParaRPr lang="zh-CN" altLang="en-US" sz="100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273146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Frequency Range</a:t>
                      </a:r>
                      <a:endParaRPr lang="zh-CN" altLang="en-US" sz="1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100Hz ~ 4kHz ± 1dB(artificial ear impedance)</a:t>
                      </a:r>
                      <a:endParaRPr lang="zh-CN" altLang="en-US" sz="100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242993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Coupled cavity frequency range</a:t>
                      </a:r>
                      <a:endParaRPr lang="zh-CN" altLang="en-US" sz="1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20Hz ~ 16kHz(coupled cavity using)</a:t>
                      </a:r>
                      <a:endParaRPr lang="zh-CN" altLang="en-US" sz="100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168792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Height</a:t>
                      </a:r>
                      <a:endParaRPr lang="zh-CN" altLang="en-US" sz="1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32mm(including connection adapter)</a:t>
                      </a:r>
                      <a:endParaRPr lang="zh-CN" altLang="en-US" sz="100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278727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Diameter</a:t>
                      </a:r>
                      <a:endParaRPr lang="zh-CN" altLang="en-US" sz="1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60mm</a:t>
                      </a:r>
                      <a:endParaRPr lang="zh-CN" altLang="en-US" sz="100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995305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Weight</a:t>
                      </a:r>
                      <a:endParaRPr lang="zh-CN" altLang="en-US" sz="1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208g (including connection adapter)</a:t>
                      </a:r>
                      <a:endParaRPr lang="zh-CN" altLang="en-US" sz="100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077377"/>
                  </a:ext>
                </a:extLst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067694"/>
            <a:ext cx="2630810" cy="1901891"/>
          </a:xfrm>
          <a:prstGeom prst="rect">
            <a:avLst/>
          </a:prstGeom>
        </p:spPr>
      </p:pic>
      <p:sp>
        <p:nvSpPr>
          <p:cNvPr id="9" name="TextBox 20"/>
          <p:cNvSpPr txBox="1"/>
          <p:nvPr/>
        </p:nvSpPr>
        <p:spPr>
          <a:xfrm>
            <a:off x="6516216" y="362903"/>
            <a:ext cx="2372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Product Specification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185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0825" y="701457"/>
            <a:ext cx="6066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CRY609 </a:t>
            </a:r>
            <a:r>
              <a:rPr lang="en-US" altLang="zh-CN" sz="3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Mouth </a:t>
            </a:r>
            <a:r>
              <a:rPr lang="en-US" altLang="zh-CN" sz="36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Simulator</a:t>
            </a:r>
            <a:endParaRPr lang="en-US" altLang="zh-CN" sz="36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47864" y="1492250"/>
            <a:ext cx="52503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Acoustic measurement standard sound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source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THD on 200Hz </a:t>
            </a: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～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10kHz 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reaches leading 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level in the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world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Complies with standards IEEE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269,661 and ITU-T 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P51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suggestions “mouth 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reference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point” requirement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624227"/>
              </p:ext>
            </p:extLst>
          </p:nvPr>
        </p:nvGraphicFramePr>
        <p:xfrm>
          <a:off x="2998454" y="2652375"/>
          <a:ext cx="5949134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573">
                  <a:extLst>
                    <a:ext uri="{9D8B030D-6E8A-4147-A177-3AD203B41FA5}">
                      <a16:colId xmlns:a16="http://schemas.microsoft.com/office/drawing/2014/main" val="3539768178"/>
                    </a:ext>
                  </a:extLst>
                </a:gridCol>
                <a:gridCol w="1937946">
                  <a:extLst>
                    <a:ext uri="{9D8B030D-6E8A-4147-A177-3AD203B41FA5}">
                      <a16:colId xmlns:a16="http://schemas.microsoft.com/office/drawing/2014/main" val="2114754646"/>
                    </a:ext>
                  </a:extLst>
                </a:gridCol>
                <a:gridCol w="1302414">
                  <a:extLst>
                    <a:ext uri="{9D8B030D-6E8A-4147-A177-3AD203B41FA5}">
                      <a16:colId xmlns:a16="http://schemas.microsoft.com/office/drawing/2014/main" val="1659037654"/>
                    </a:ext>
                  </a:extLst>
                </a:gridCol>
                <a:gridCol w="1124201">
                  <a:extLst>
                    <a:ext uri="{9D8B030D-6E8A-4147-A177-3AD203B41FA5}">
                      <a16:colId xmlns:a16="http://schemas.microsoft.com/office/drawing/2014/main" val="3054908773"/>
                    </a:ext>
                  </a:extLst>
                </a:gridCol>
              </a:tblGrid>
              <a:tr h="207407">
                <a:tc gridSpan="4"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CRY609 Mouth Simulator Parameters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530174"/>
                  </a:ext>
                </a:extLst>
              </a:tr>
              <a:tr h="207814">
                <a:tc rowSpan="2"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Min Continuous Output SPL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200Hz</a:t>
                      </a:r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~</a:t>
                      </a:r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10kHz:</a:t>
                      </a:r>
                      <a:r>
                        <a:rPr lang="en-US" sz="800" b="0" i="0" baseline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110dB(25mmMRP</a:t>
                      </a:r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en-US" sz="8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Mouth Open Diameter 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Ø20mm</a:t>
                      </a:r>
                      <a:endParaRPr lang="en-US" sz="8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273146"/>
                  </a:ext>
                </a:extLst>
              </a:tr>
              <a:tr h="188625">
                <a:tc vMerge="1">
                  <a:txBody>
                    <a:bodyPr/>
                    <a:lstStyle/>
                    <a:p>
                      <a:endParaRPr lang="zh-CN" altLang="en-US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100Hz~10kHz:</a:t>
                      </a:r>
                      <a:r>
                        <a:rPr lang="en-US" altLang="zh-CN" sz="800" b="0" i="0" baseline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100dB(25mmMRP)</a:t>
                      </a:r>
                      <a:endParaRPr lang="en-US" altLang="zh-CN" sz="800" dirty="0" smtClean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Lip Ring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Diameter</a:t>
                      </a:r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 Ø45mm</a:t>
                      </a:r>
                      <a:endParaRPr lang="en-US" sz="8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242993"/>
                  </a:ext>
                </a:extLst>
              </a:tr>
              <a:tr h="167640">
                <a:tc rowSpan="2"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THD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200Hz</a:t>
                      </a:r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~</a:t>
                      </a:r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10kHz:</a:t>
                      </a:r>
                      <a:r>
                        <a:rPr lang="en-US" sz="800" b="0" i="0" baseline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＜</a:t>
                      </a:r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0.5%</a:t>
                      </a:r>
                      <a:r>
                        <a:rPr lang="zh-CN" alt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endParaRPr lang="en-US" altLang="zh-CN" sz="800" b="0" i="0" dirty="0" smtClean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Max 0.8%(94dBSPL,</a:t>
                      </a:r>
                      <a:r>
                        <a:rPr lang="en-US" altLang="zh-CN" sz="800" b="0" i="0" baseline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25mmMRP)</a:t>
                      </a:r>
                      <a:endParaRPr lang="en-US" altLang="zh-CN" sz="800" dirty="0" smtClean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Height: 25</a:t>
                      </a:r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mm</a:t>
                      </a:r>
                      <a:endParaRPr lang="en-US" sz="8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168792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900" dirty="0" smtClean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Diameter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Ø104mm</a:t>
                      </a:r>
                      <a:endParaRPr lang="en-US" sz="8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591266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Frequency Response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94dB±1dB(100Hz~10kHz) </a:t>
                      </a:r>
                    </a:p>
                    <a:p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after compensation</a:t>
                      </a:r>
                      <a:endParaRPr lang="el-GR" sz="8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Height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94mm</a:t>
                      </a:r>
                      <a:endParaRPr lang="en-US" sz="8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278727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Impedance</a:t>
                      </a:r>
                      <a:r>
                        <a:rPr lang="zh-CN" altLang="en-US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4ohm</a:t>
                      </a:r>
                      <a:endParaRPr lang="zh-CN" altLang="en-US" sz="8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Weight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1.32kg</a:t>
                      </a:r>
                      <a:endParaRPr lang="de-DE" sz="8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995305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Continuous Max power</a:t>
                      </a:r>
                      <a:endParaRPr 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20W</a:t>
                      </a:r>
                      <a:endParaRPr lang="en-US" sz="8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Interface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BNC</a:t>
                      </a:r>
                      <a:endParaRPr lang="zh-CN" altLang="en-US" sz="8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077377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Instantaneous Max Power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100W(1s</a:t>
                      </a:r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en-US" sz="8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3682499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9" y="1851670"/>
            <a:ext cx="2605448" cy="2063515"/>
          </a:xfrm>
          <a:prstGeom prst="rect">
            <a:avLst/>
          </a:prstGeom>
        </p:spPr>
      </p:pic>
      <p:sp>
        <p:nvSpPr>
          <p:cNvPr id="9" name="TextBox 20"/>
          <p:cNvSpPr txBox="1"/>
          <p:nvPr/>
        </p:nvSpPr>
        <p:spPr>
          <a:xfrm>
            <a:off x="6516216" y="362903"/>
            <a:ext cx="2372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Product Specification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804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0825" y="701457"/>
            <a:ext cx="5288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CRY710 Shielding Box</a:t>
            </a:r>
            <a:endParaRPr lang="zh-CN" altLang="en-US" sz="36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59832" y="1492250"/>
            <a:ext cx="57610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Dedicated to acoustic 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performance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measurement 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of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Bluetooth 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headset and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microphone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Provide RF shielding for Bluetooth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, WI-FI test,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avoiding 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interference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among 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production lines;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Provide 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sound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insulation environment for acoustic test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neumatic open and 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close t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hrough 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serial port control</a:t>
            </a:r>
            <a:endParaRPr lang="en-US" altLang="zh-CN" sz="1000" dirty="0" smtClean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581131"/>
              </p:ext>
            </p:extLst>
          </p:nvPr>
        </p:nvGraphicFramePr>
        <p:xfrm>
          <a:off x="3059832" y="2652375"/>
          <a:ext cx="5868653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3539768178"/>
                    </a:ext>
                  </a:extLst>
                </a:gridCol>
                <a:gridCol w="1692189">
                  <a:extLst>
                    <a:ext uri="{9D8B030D-6E8A-4147-A177-3AD203B41FA5}">
                      <a16:colId xmlns:a16="http://schemas.microsoft.com/office/drawing/2014/main" val="211475464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659037654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054908773"/>
                    </a:ext>
                  </a:extLst>
                </a:gridCol>
              </a:tblGrid>
              <a:tr h="234594">
                <a:tc gridSpan="4"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CRY710 Shielding Box Parameters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530174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Frequency Range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0.8GHz~3GHz</a:t>
                      </a:r>
                      <a:endParaRPr lang="en-US" sz="800" b="0" i="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Working Dimension</a:t>
                      </a:r>
                      <a:endParaRPr lang="zh-CN" altLang="en-US" sz="800" b="0" i="0" dirty="0" smtClean="0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(L)300x(W)300x(H)280mm±5mm</a:t>
                      </a:r>
                      <a:endParaRPr lang="en-US" altLang="zh-CN" sz="800" b="0" i="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273146"/>
                  </a:ext>
                </a:extLst>
              </a:tr>
              <a:tr h="188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Shielding Effect</a:t>
                      </a:r>
                      <a:endParaRPr lang="zh-CN" altLang="en-US" sz="800" b="0" i="0" dirty="0" smtClean="0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0.8GHz~3GHz≥60dB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Box Dimension</a:t>
                      </a:r>
                      <a:endParaRPr lang="zh-CN" altLang="en-US" sz="800" b="0" i="0" dirty="0" smtClean="0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(L)430x(W)390x(H)340mm±5mm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242993"/>
                  </a:ext>
                </a:extLst>
              </a:tr>
              <a:tr h="207814">
                <a:tc rowSpan="2"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Soundproofing Effect</a:t>
                      </a:r>
                      <a:endParaRPr lang="zh-CN" altLang="en-US" sz="800" b="0" i="0" dirty="0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Outdoor</a:t>
                      </a:r>
                      <a:r>
                        <a:rPr lang="en-US" altLang="zh-CN" sz="800" b="0" i="0" baseline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noise: </a:t>
                      </a:r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dB</a:t>
                      </a:r>
                      <a:endParaRPr lang="en-US" sz="800" b="0" i="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External Dimension </a:t>
                      </a:r>
                      <a:endParaRPr lang="zh-CN" altLang="en-US" sz="800" b="0" i="0" dirty="0" smtClean="0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(L)550x(W)490x(H)420mm±5mm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168792"/>
                  </a:ext>
                </a:extLst>
              </a:tr>
              <a:tr h="207814">
                <a:tc vMerge="1">
                  <a:txBody>
                    <a:bodyPr/>
                    <a:lstStyle/>
                    <a:p>
                      <a:endParaRPr lang="zh-CN" altLang="en-US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Indoor noise: </a:t>
                      </a:r>
                      <a:r>
                        <a:rPr lang="zh-CN" alt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</a:t>
                      </a:r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dB</a:t>
                      </a:r>
                      <a:endParaRPr lang="en-US" sz="800" b="0" i="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Net Weight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26.3KG ± 0.1KG</a:t>
                      </a:r>
                      <a:endParaRPr lang="en-US" sz="800" b="0" i="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278727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Material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Sheet metal + RF</a:t>
                      </a:r>
                      <a:r>
                        <a:rPr lang="en-US" altLang="zh-CN" sz="800" b="0" i="0" baseline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shielding and</a:t>
                      </a:r>
                      <a:r>
                        <a:rPr lang="en-US" altLang="zh-CN" sz="800" b="0" i="0" baseline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sound insulation material</a:t>
                      </a:r>
                      <a:endParaRPr lang="zh-CN" altLang="en-US" sz="800" b="0" i="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Appearance Color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Creamy White</a:t>
                      </a:r>
                      <a:endParaRPr lang="zh-CN" altLang="en-US" sz="800" b="0" i="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995305"/>
                  </a:ext>
                </a:extLst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387168"/>
            <a:ext cx="3600399" cy="2851516"/>
          </a:xfrm>
          <a:prstGeom prst="rect">
            <a:avLst/>
          </a:prstGeom>
        </p:spPr>
      </p:pic>
      <p:sp>
        <p:nvSpPr>
          <p:cNvPr id="9" name="TextBox 20"/>
          <p:cNvSpPr txBox="1"/>
          <p:nvPr/>
        </p:nvSpPr>
        <p:spPr>
          <a:xfrm>
            <a:off x="6516216" y="362903"/>
            <a:ext cx="2372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Product Specification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595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0825" y="701457"/>
            <a:ext cx="7578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CRY720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Shielding 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Box(One Loudspeaker)</a:t>
            </a:r>
            <a:endParaRPr lang="zh-CN" altLang="en-US" sz="28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83876" y="1358463"/>
            <a:ext cx="54730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Provide ANC test environment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reducing 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noise exposure to work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environment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Provide RF shielding for Bluetooth, WI-FI test, avoiding interference among production lines; Provide sound insulation environment for acoustic test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Pneumatic open and close through serial port control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971867"/>
              </p:ext>
            </p:extLst>
          </p:nvPr>
        </p:nvGraphicFramePr>
        <p:xfrm>
          <a:off x="2983876" y="2427734"/>
          <a:ext cx="5904656" cy="229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3539768178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38431316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3779023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563123551"/>
                    </a:ext>
                  </a:extLst>
                </a:gridCol>
              </a:tblGrid>
              <a:tr h="249540">
                <a:tc gridSpan="4">
                  <a:txBody>
                    <a:bodyPr/>
                    <a:lstStyle/>
                    <a:p>
                      <a:r>
                        <a:rPr lang="en-US" altLang="zh-CN" sz="1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CRY720 Shielding Box Parameters</a:t>
                      </a:r>
                      <a:endParaRPr lang="zh-CN" altLang="en-US" sz="1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530174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Frequency Range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0.8GHz~3GHz</a:t>
                      </a:r>
                      <a:endParaRPr lang="en-US" sz="800" b="0" i="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Working Dimension</a:t>
                      </a:r>
                      <a:endParaRPr lang="zh-CN" altLang="en-US" sz="800" b="0" i="0" dirty="0" smtClean="0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(L)300x(W)300x(H)310mm±5mm</a:t>
                      </a:r>
                      <a:endParaRPr lang="en-US" altLang="zh-CN" sz="800" b="0" i="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273146"/>
                  </a:ext>
                </a:extLst>
              </a:tr>
              <a:tr h="188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Shielding Effect</a:t>
                      </a:r>
                      <a:endParaRPr lang="zh-CN" altLang="en-US" sz="800" b="0" i="0" dirty="0" smtClean="0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0.8GHz~3GHz≥60dB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Box Dimension</a:t>
                      </a:r>
                      <a:endParaRPr lang="zh-CN" altLang="en-US" sz="800" b="0" i="0" dirty="0" smtClean="0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(L)4</a:t>
                      </a:r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0x(W)</a:t>
                      </a:r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46</a:t>
                      </a:r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0x(H)</a:t>
                      </a:r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</a:t>
                      </a:r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0mm±5mm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242993"/>
                  </a:ext>
                </a:extLst>
              </a:tr>
              <a:tr h="207814">
                <a:tc rowSpan="2"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Soundproofing Effect</a:t>
                      </a:r>
                      <a:endParaRPr lang="zh-CN" altLang="en-US" sz="800" b="0" i="0" dirty="0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Outdoor</a:t>
                      </a:r>
                      <a:r>
                        <a:rPr lang="en-US" altLang="zh-CN" sz="800" b="0" i="0" baseline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noise: </a:t>
                      </a:r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dB</a:t>
                      </a:r>
                      <a:endParaRPr lang="en-US" sz="800" b="0" i="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External Dimension </a:t>
                      </a:r>
                      <a:endParaRPr lang="zh-CN" altLang="en-US" sz="800" b="0" i="0" dirty="0" smtClean="0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(L)5</a:t>
                      </a:r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0x(W)</a:t>
                      </a:r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54</a:t>
                      </a:r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0x(H)</a:t>
                      </a:r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51</a:t>
                      </a:r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0mm±5mm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168792"/>
                  </a:ext>
                </a:extLst>
              </a:tr>
              <a:tr h="207814">
                <a:tc vMerge="1">
                  <a:txBody>
                    <a:bodyPr/>
                    <a:lstStyle/>
                    <a:p>
                      <a:endParaRPr lang="zh-CN" altLang="en-US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Indoor noise: ≤40</a:t>
                      </a:r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dB</a:t>
                      </a:r>
                      <a:endParaRPr lang="en-US" sz="800" b="0" i="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Net Weight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7.5</a:t>
                      </a:r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KG ± 0.1KG</a:t>
                      </a:r>
                      <a:endParaRPr lang="en-US" sz="800" b="0" i="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278727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Material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Sheet metal + RF shielding and sound insulation material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Appearance Color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Beige</a:t>
                      </a:r>
                      <a:endParaRPr lang="zh-CN" altLang="en-US" sz="800" b="0" i="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995305"/>
                  </a:ext>
                </a:extLst>
              </a:tr>
              <a:tr h="207814">
                <a:tc gridSpan="4">
                  <a:txBody>
                    <a:bodyPr/>
                    <a:lstStyle/>
                    <a:p>
                      <a:r>
                        <a:rPr lang="en-US" altLang="zh-CN" sz="8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Built-in Loudspeaker Parameters</a:t>
                      </a:r>
                      <a:endParaRPr lang="zh-CN" altLang="en-US" sz="8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983533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en-US" altLang="zh-CN" sz="8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Type</a:t>
                      </a:r>
                      <a:endParaRPr lang="zh-CN" altLang="en-US" sz="8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JBL BM8008</a:t>
                      </a:r>
                      <a:endParaRPr lang="zh-CN" altLang="en-US" sz="800" b="0" i="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SPL</a:t>
                      </a:r>
                      <a:endParaRPr lang="zh-CN" altLang="en-US" sz="8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100dB</a:t>
                      </a:r>
                      <a:endParaRPr lang="zh-CN" altLang="en-US" sz="800" b="0" i="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615589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en-US" altLang="zh-CN" sz="8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Output Impedance </a:t>
                      </a:r>
                      <a:endParaRPr lang="zh-CN" altLang="en-US" sz="8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6ohm</a:t>
                      </a:r>
                      <a:endParaRPr lang="zh-CN" altLang="en-US" sz="800" b="0" i="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Power</a:t>
                      </a:r>
                      <a:endParaRPr lang="zh-CN" altLang="en-US" sz="8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120W</a:t>
                      </a:r>
                      <a:endParaRPr lang="zh-CN" altLang="en-US" sz="800" b="0" i="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782799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Frequency Range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94dB±10dB(100Hz~10kHz) 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800" b="0" i="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952258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268" y="1923678"/>
            <a:ext cx="2910150" cy="2304256"/>
          </a:xfrm>
          <a:prstGeom prst="rect">
            <a:avLst/>
          </a:prstGeom>
        </p:spPr>
      </p:pic>
      <p:sp>
        <p:nvSpPr>
          <p:cNvPr id="9" name="TextBox 20"/>
          <p:cNvSpPr txBox="1"/>
          <p:nvPr/>
        </p:nvSpPr>
        <p:spPr>
          <a:xfrm>
            <a:off x="6516216" y="362903"/>
            <a:ext cx="2372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Product Specification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490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28"/>
          <p:cNvCxnSpPr/>
          <p:nvPr/>
        </p:nvCxnSpPr>
        <p:spPr>
          <a:xfrm rot="5400000">
            <a:off x="2286796" y="2571750"/>
            <a:ext cx="51435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4680117" y="1142990"/>
            <a:ext cx="357190" cy="35719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715007" y="1133107"/>
            <a:ext cx="1528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Backgrounds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5007" y="1804558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IQC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5007" y="3107996"/>
            <a:ext cx="2411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ANC Auto Calibration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7" y="2476009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OQC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3438" y="1142990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8596" y="64292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CONTENS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680117" y="1795240"/>
            <a:ext cx="357190" cy="35719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4643438" y="1795240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4680117" y="2447490"/>
            <a:ext cx="357190" cy="35719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4643438" y="2447490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4680117" y="3107996"/>
            <a:ext cx="357190" cy="35719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4643438" y="3107996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04</a:t>
            </a:r>
            <a:endParaRPr lang="zh-CN" alt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20"/>
          <p:cNvSpPr txBox="1"/>
          <p:nvPr/>
        </p:nvSpPr>
        <p:spPr>
          <a:xfrm>
            <a:off x="5716762" y="3759184"/>
            <a:ext cx="2375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Product </a:t>
            </a:r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Specification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681873" y="3749866"/>
            <a:ext cx="357190" cy="357190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35"/>
          <p:cNvSpPr txBox="1"/>
          <p:nvPr/>
        </p:nvSpPr>
        <p:spPr>
          <a:xfrm>
            <a:off x="4645194" y="3749866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05</a:t>
            </a:r>
            <a:endParaRPr lang="zh-CN" alt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0825" y="701457"/>
            <a:ext cx="8048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CRY721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Shielding 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Box(Three Loudspeakers)</a:t>
            </a:r>
            <a:endParaRPr lang="zh-CN" altLang="en-US" sz="28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59832" y="1347788"/>
            <a:ext cx="54730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Provide ANC test environment, reducing noise exposure to work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environment</a:t>
            </a:r>
            <a:endParaRPr lang="zh-CN" altLang="en-US" sz="1000" dirty="0" smtClean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Provide RF shielding for Bluetooth, WI-FI test, avoiding interference among production lines; Provide sound insulation environment for acoustic test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Pneumatic 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open and close through serial port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control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487093"/>
              </p:ext>
            </p:extLst>
          </p:nvPr>
        </p:nvGraphicFramePr>
        <p:xfrm>
          <a:off x="3100407" y="2417088"/>
          <a:ext cx="5936087" cy="229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541">
                  <a:extLst>
                    <a:ext uri="{9D8B030D-6E8A-4147-A177-3AD203B41FA5}">
                      <a16:colId xmlns:a16="http://schemas.microsoft.com/office/drawing/2014/main" val="3539768178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114754646"/>
                    </a:ext>
                  </a:extLst>
                </a:gridCol>
                <a:gridCol w="1183162">
                  <a:extLst>
                    <a:ext uri="{9D8B030D-6E8A-4147-A177-3AD203B41FA5}">
                      <a16:colId xmlns:a16="http://schemas.microsoft.com/office/drawing/2014/main" val="1659037654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23719725"/>
                    </a:ext>
                  </a:extLst>
                </a:gridCol>
              </a:tblGrid>
              <a:tr h="249540">
                <a:tc gridSpan="4">
                  <a:txBody>
                    <a:bodyPr/>
                    <a:lstStyle/>
                    <a:p>
                      <a:r>
                        <a:rPr lang="en-US" altLang="zh-CN" sz="1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CRY721 Shielding Box Parameters</a:t>
                      </a:r>
                      <a:endParaRPr lang="zh-CN" altLang="en-US" sz="1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530174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Frequency Range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0.8GHz~3GHz</a:t>
                      </a:r>
                      <a:endParaRPr lang="en-US" sz="800" b="0" i="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Working Dimension</a:t>
                      </a:r>
                      <a:endParaRPr lang="zh-CN" altLang="en-US" sz="800" b="0" i="0" dirty="0" smtClean="0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(L)400x(W)600x(H)420mm±5mm</a:t>
                      </a:r>
                      <a:endParaRPr lang="en-US" altLang="zh-CN" sz="800" b="0" i="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273146"/>
                  </a:ext>
                </a:extLst>
              </a:tr>
              <a:tr h="188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Shielding Effect</a:t>
                      </a:r>
                      <a:endParaRPr lang="zh-CN" altLang="en-US" sz="800" b="0" i="0" dirty="0" smtClean="0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0.8GHz~3GHz≥60dB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Box Dimension</a:t>
                      </a:r>
                      <a:endParaRPr lang="zh-CN" altLang="en-US" sz="800" b="0" i="0" dirty="0" smtClean="0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(L)550x(W)</a:t>
                      </a:r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76</a:t>
                      </a:r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0x(H)</a:t>
                      </a:r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55</a:t>
                      </a:r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0mm±5mm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242993"/>
                  </a:ext>
                </a:extLst>
              </a:tr>
              <a:tr h="207814">
                <a:tc rowSpan="2"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Soundproofing Effect</a:t>
                      </a:r>
                      <a:endParaRPr lang="zh-CN" altLang="en-US" sz="800" b="0" i="0" dirty="0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Outdoor</a:t>
                      </a:r>
                      <a:r>
                        <a:rPr lang="en-US" altLang="zh-CN" sz="800" b="0" i="0" baseline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noise: </a:t>
                      </a:r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dB</a:t>
                      </a:r>
                      <a:endParaRPr lang="en-US" sz="800" b="0" i="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External Dimension </a:t>
                      </a:r>
                      <a:endParaRPr lang="zh-CN" altLang="en-US" sz="800" b="0" i="0" dirty="0" smtClean="0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(L)6</a:t>
                      </a:r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0x(W)</a:t>
                      </a:r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88</a:t>
                      </a:r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0x(H)</a:t>
                      </a:r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63</a:t>
                      </a:r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0mm±5mm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168792"/>
                  </a:ext>
                </a:extLst>
              </a:tr>
              <a:tr h="207814">
                <a:tc vMerge="1">
                  <a:txBody>
                    <a:bodyPr/>
                    <a:lstStyle/>
                    <a:p>
                      <a:endParaRPr lang="zh-CN" altLang="en-US" sz="10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Indoor noise: ≤40</a:t>
                      </a:r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dB</a:t>
                      </a:r>
                      <a:endParaRPr lang="en-US" sz="800" b="0" i="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Net Weight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73.3KG ± 0.1KG</a:t>
                      </a:r>
                      <a:endParaRPr lang="en-US" sz="800" b="0" i="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278727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Material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Sheet metal + RF shielding and sound insulation material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Appearance Color</a:t>
                      </a:r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Creamy White</a:t>
                      </a:r>
                      <a:endParaRPr lang="zh-CN" altLang="en-US" sz="800" b="0" i="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995305"/>
                  </a:ext>
                </a:extLst>
              </a:tr>
              <a:tr h="207814">
                <a:tc gridSpan="4">
                  <a:txBody>
                    <a:bodyPr/>
                    <a:lstStyle/>
                    <a:p>
                      <a:r>
                        <a:rPr lang="en-US" altLang="zh-CN" sz="8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Built-in Loudspeaker Parameters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800" b="0" i="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983533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en-US" altLang="zh-CN" sz="8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Type</a:t>
                      </a:r>
                      <a:endParaRPr lang="zh-CN" altLang="en-US" sz="8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JBL BM8008</a:t>
                      </a:r>
                      <a:endParaRPr lang="zh-CN" altLang="en-US" sz="800" b="0" i="0" dirty="0" smtClean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SPL</a:t>
                      </a:r>
                      <a:endParaRPr lang="zh-CN" altLang="en-US" sz="8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100dB</a:t>
                      </a:r>
                      <a:endParaRPr lang="zh-CN" altLang="en-US" sz="800" b="0" i="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615589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r>
                        <a:rPr lang="en-US" altLang="zh-CN" sz="8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Output Impedance </a:t>
                      </a:r>
                      <a:endParaRPr lang="zh-CN" altLang="en-US" sz="8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6ohm</a:t>
                      </a:r>
                      <a:endParaRPr lang="zh-CN" altLang="en-US" sz="800" b="0" i="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Power</a:t>
                      </a:r>
                      <a:endParaRPr lang="zh-CN" altLang="en-US" sz="8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120W</a:t>
                      </a:r>
                      <a:endParaRPr lang="zh-CN" altLang="en-US" sz="800" b="0" i="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782799"/>
                  </a:ext>
                </a:extLst>
              </a:tr>
              <a:tr h="2078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Frequency Range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dirty="0" smtClean="0">
                          <a:solidFill>
                            <a:srgbClr val="4F81BD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94dB±10dB(100Hz~10kHz) 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8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800" b="0" i="0" dirty="0">
                        <a:solidFill>
                          <a:srgbClr val="4F81B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8285097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1635646"/>
            <a:ext cx="3611748" cy="2859782"/>
          </a:xfrm>
          <a:prstGeom prst="rect">
            <a:avLst/>
          </a:prstGeom>
        </p:spPr>
      </p:pic>
      <p:sp>
        <p:nvSpPr>
          <p:cNvPr id="9" name="TextBox 20"/>
          <p:cNvSpPr txBox="1"/>
          <p:nvPr/>
        </p:nvSpPr>
        <p:spPr>
          <a:xfrm>
            <a:off x="6516216" y="362903"/>
            <a:ext cx="2372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Product Specification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199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785800"/>
            <a:ext cx="37673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Thanks For </a:t>
            </a:r>
          </a:p>
          <a:p>
            <a:r>
              <a:rPr lang="en-US" altLang="zh-CN" sz="4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Watching!</a:t>
            </a:r>
            <a:endParaRPr lang="zh-CN" altLang="en-US" sz="48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4500576"/>
            <a:ext cx="1507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杭州兆华电子有限公司</a:t>
            </a:r>
          </a:p>
          <a:p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杭州市余杭区闲林工业园闲兴路</a:t>
            </a:r>
            <a:r>
              <a:rPr lang="en-US" altLang="zh-CN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31-1</a:t>
            </a:r>
            <a:r>
              <a:rPr lang="zh-CN" altLang="en-US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号</a:t>
            </a:r>
            <a:endParaRPr lang="zh-CN" altLang="en-US" sz="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0228" y="4500576"/>
            <a:ext cx="1186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Tel : 0571—88225198</a:t>
            </a:r>
          </a:p>
          <a:p>
            <a:r>
              <a:rPr lang="en-US" altLang="zh-CN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E-mail : cry@crysound.com</a:t>
            </a:r>
            <a:endParaRPr lang="zh-CN" altLang="en-US" sz="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0395" y="4500576"/>
            <a:ext cx="90441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www.crysound.com</a:t>
            </a:r>
            <a:endParaRPr lang="zh-CN" altLang="en-US" sz="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4758"/>
            <a:ext cx="9144000" cy="35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357700"/>
            <a:ext cx="1500198" cy="36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251520" y="701457"/>
            <a:ext cx="320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Backgrounds</a:t>
            </a:r>
          </a:p>
        </p:txBody>
      </p:sp>
      <p:sp>
        <p:nvSpPr>
          <p:cNvPr id="3" name="矩形 2"/>
          <p:cNvSpPr/>
          <p:nvPr/>
        </p:nvSpPr>
        <p:spPr>
          <a:xfrm>
            <a:off x="250824" y="1492250"/>
            <a:ext cx="468121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Production </a:t>
            </a:r>
            <a:r>
              <a:rPr lang="en-US" altLang="zh-CN" sz="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test of ANC </a:t>
            </a:r>
            <a:r>
              <a:rPr lang="en-US" altLang="zh-CN" sz="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headset falls into </a:t>
            </a:r>
            <a:r>
              <a:rPr lang="en-US" altLang="zh-CN" sz="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three </a:t>
            </a:r>
            <a:r>
              <a:rPr lang="en-US" altLang="zh-CN" sz="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stages: IQC, OQC, </a:t>
            </a:r>
            <a:r>
              <a:rPr lang="en-US" altLang="zh-CN" sz="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and </a:t>
            </a:r>
            <a:r>
              <a:rPr lang="en-US" altLang="zh-CN" sz="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ANC auto calibration.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IQC tests acoustic performance of SPKs and ANC MICs. High consistency SPKs and ANC MICs improve the yield of ANC auto calibration,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reducing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the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cost of retest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OQC tests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acoustic performance of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headphone,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such as Frequency Response and THD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tests of SPKs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and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MICs. We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have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developed solutions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for all kinds of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headphone.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The ANC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auto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calibration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automatically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adjusts the ANC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gain to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achieve the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best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ANC performance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800" dirty="0" smtClean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CRY6151B </a:t>
            </a:r>
            <a:r>
              <a:rPr lang="en-US" altLang="zh-CN" sz="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electro-acoustic </a:t>
            </a:r>
            <a:r>
              <a:rPr lang="en-US" altLang="zh-CN" sz="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analyzer is the newest </a:t>
            </a:r>
            <a:r>
              <a:rPr lang="en-US" altLang="zh-CN" sz="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electro-acoustic </a:t>
            </a:r>
            <a:r>
              <a:rPr lang="en-US" altLang="zh-CN" sz="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analyzer developed by CRY Sound </a:t>
            </a:r>
            <a:r>
              <a:rPr lang="en-US" altLang="zh-CN" sz="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with powerful </a:t>
            </a:r>
            <a:r>
              <a:rPr lang="en-US" altLang="zh-CN" sz="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functions and </a:t>
            </a:r>
            <a:r>
              <a:rPr lang="en-US" altLang="zh-CN" sz="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high </a:t>
            </a:r>
            <a:r>
              <a:rPr lang="en-US" altLang="zh-CN" sz="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stability</a:t>
            </a:r>
            <a:r>
              <a:rPr lang="en-US" altLang="zh-CN" sz="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Measurement Devices: Microphone(ECM, MEMS), Headphone(wired, Bluetooth, Type-C, Lightning, ANC), Receiver, 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Micro Speaker, Loudspeaker(wired</a:t>
            </a: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, Bluetooth)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Measurement parameters: 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F</a:t>
            </a: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requency Response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Sensitivity, Impedance, THD, Rub&amp;Buzz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Resonant Frequency(F0), Balance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Position 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of </a:t>
            </a: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Headphones, Phase Polarity, Current 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and </a:t>
            </a: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Voltage 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of </a:t>
            </a: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Microphone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Signal to Noise Ratio(SNR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), </a:t>
            </a: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Directivity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, T&amp;S </a:t>
            </a: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Parameters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Loudness Rating 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and so </a:t>
            </a: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on</a:t>
            </a:r>
            <a:endParaRPr lang="en-US" altLang="zh-CN" sz="800" dirty="0">
              <a:solidFill>
                <a:prstClr val="white">
                  <a:lumMod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247" y="1779662"/>
            <a:ext cx="4024717" cy="251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1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253" y="1492250"/>
            <a:ext cx="4493011" cy="2735683"/>
          </a:xfrm>
          <a:prstGeom prst="rect">
            <a:avLst/>
          </a:prstGeom>
        </p:spPr>
      </p:pic>
      <p:sp>
        <p:nvSpPr>
          <p:cNvPr id="2" name="TextBox 6"/>
          <p:cNvSpPr txBox="1"/>
          <p:nvPr/>
        </p:nvSpPr>
        <p:spPr>
          <a:xfrm>
            <a:off x="250825" y="704975"/>
            <a:ext cx="2154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SPK</a:t>
            </a:r>
            <a:r>
              <a:rPr lang="zh-CN" altLang="en-US" sz="36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6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Test</a:t>
            </a:r>
            <a:endParaRPr lang="zh-CN" altLang="en-US" sz="36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73742" y="3718512"/>
            <a:ext cx="52632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Test Access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Connect DUT SPK</a:t>
            </a: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to CRY6151B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CRY6151B outputs audio to DUT SPK -&gt; 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Audio acquisition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through 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measurement microphone -&gt;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Input into CRY6151B</a:t>
            </a: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to analyze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0825" y="1492250"/>
            <a:ext cx="3172795" cy="329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Typical </a:t>
            </a:r>
            <a:r>
              <a:rPr lang="en-US" altLang="zh-CN" sz="1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Test </a:t>
            </a:r>
            <a:r>
              <a:rPr lang="en-US" altLang="zh-CN" sz="1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Item</a:t>
            </a:r>
            <a:endParaRPr lang="zh-CN" altLang="en-US" sz="1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Frequency Response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Total Harmonic Distortion(THD)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Rub&amp;Buzz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Impedance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Typical Test Range: 20Hz</a:t>
            </a: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0kHz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Equipment List</a:t>
            </a:r>
            <a:endParaRPr lang="zh-CN" altLang="en-US" sz="1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CRY6151B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Electro-acoustic 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Analyzer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CRY318 Ear Simulator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CRY372 Measurement Microphone for Pressure Field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CRY508 ICP Preamplifier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CRY710 Shielding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Box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20"/>
          <p:cNvSpPr txBox="1"/>
          <p:nvPr/>
        </p:nvSpPr>
        <p:spPr>
          <a:xfrm>
            <a:off x="7964001" y="360988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IQC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05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838" y="1492250"/>
            <a:ext cx="4427836" cy="2519660"/>
          </a:xfrm>
          <a:prstGeom prst="rect">
            <a:avLst/>
          </a:prstGeom>
        </p:spPr>
      </p:pic>
      <p:sp>
        <p:nvSpPr>
          <p:cNvPr id="2" name="TextBox 6"/>
          <p:cNvSpPr txBox="1"/>
          <p:nvPr/>
        </p:nvSpPr>
        <p:spPr>
          <a:xfrm>
            <a:off x="250825" y="701457"/>
            <a:ext cx="2194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MIC</a:t>
            </a:r>
            <a:r>
              <a:rPr lang="zh-CN" altLang="en-US" sz="36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6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Test</a:t>
            </a:r>
            <a:endParaRPr lang="zh-CN" altLang="en-US" sz="36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0825" y="1492250"/>
            <a:ext cx="316864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Typical </a:t>
            </a:r>
            <a:r>
              <a:rPr lang="en-US" altLang="zh-CN" sz="1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Test </a:t>
            </a:r>
            <a:r>
              <a:rPr lang="en-US" altLang="zh-CN" sz="1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Item</a:t>
            </a:r>
            <a:endParaRPr lang="zh-CN" altLang="en-US" sz="1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Frequency Response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Total Harmonic Distortion(THD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Phase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Signal to Noise Ratio(SNR)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Typical Test Range: 100Hz-10kHz</a:t>
            </a:r>
            <a:endParaRPr lang="en-US" altLang="zh-CN" sz="1000" dirty="0" smtClean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000" dirty="0" smtClean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Equipment List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CRY6151B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Electro-acoustic 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Analyzer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CRY609 Mouth Simulator</a:t>
            </a:r>
            <a:endParaRPr lang="zh-CN" altLang="en-US" sz="1000" dirty="0" smtClean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CRY710 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Shielding Box</a:t>
            </a:r>
          </a:p>
        </p:txBody>
      </p:sp>
      <p:sp>
        <p:nvSpPr>
          <p:cNvPr id="5" name="矩形 4"/>
          <p:cNvSpPr/>
          <p:nvPr/>
        </p:nvSpPr>
        <p:spPr>
          <a:xfrm>
            <a:off x="3779838" y="3724275"/>
            <a:ext cx="49890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Test Access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Connect DUT MIC</a:t>
            </a: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to CRY6151B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CRY6151B outputs audio to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CRY609</a:t>
            </a: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mouth simulator -&gt; Audio acquisition through DUT 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MIC-&gt;Input into CRY6151B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to analyze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20"/>
          <p:cNvSpPr txBox="1"/>
          <p:nvPr/>
        </p:nvSpPr>
        <p:spPr>
          <a:xfrm>
            <a:off x="7964001" y="360988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IQC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325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639" y="1492250"/>
            <a:ext cx="3816746" cy="2416260"/>
          </a:xfrm>
          <a:prstGeom prst="rect">
            <a:avLst/>
          </a:prstGeom>
        </p:spPr>
      </p:pic>
      <p:sp>
        <p:nvSpPr>
          <p:cNvPr id="2" name="TextBox 6"/>
          <p:cNvSpPr txBox="1"/>
          <p:nvPr/>
        </p:nvSpPr>
        <p:spPr>
          <a:xfrm>
            <a:off x="250825" y="699542"/>
            <a:ext cx="4901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Wired Headphone Test</a:t>
            </a:r>
            <a:endParaRPr lang="zh-CN" altLang="en-US" sz="3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0825" y="1492250"/>
            <a:ext cx="2232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Headphone SPK</a:t>
            </a:r>
            <a:r>
              <a:rPr lang="zh-CN" altLang="en-US" sz="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Typical Test </a:t>
            </a:r>
            <a:r>
              <a:rPr lang="en-US" altLang="zh-CN" sz="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Item</a:t>
            </a:r>
            <a:endParaRPr lang="zh-CN" altLang="en-US" sz="8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Frequency Response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THD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Typical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Test Range: 20Hz-20kHz</a:t>
            </a:r>
            <a:endParaRPr lang="en-US" altLang="zh-CN" sz="800" dirty="0" smtClean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20"/>
          <p:cNvSpPr txBox="1"/>
          <p:nvPr/>
        </p:nvSpPr>
        <p:spPr>
          <a:xfrm>
            <a:off x="7964001" y="360988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OQC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39752" y="1492250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800" dirty="0" smtClean="0">
              <a:solidFill>
                <a:prstClr val="white">
                  <a:lumMod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Rub&amp;Buzz</a:t>
            </a:r>
            <a:endParaRPr lang="en-US" altLang="zh-CN" sz="800" dirty="0" smtClean="0">
              <a:solidFill>
                <a:prstClr val="white">
                  <a:lumMod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Phase</a:t>
            </a:r>
            <a:endParaRPr lang="en-US" altLang="zh-CN" sz="800" dirty="0">
              <a:solidFill>
                <a:prstClr val="white">
                  <a:lumMod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Balance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39752" y="224557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800" dirty="0" smtClean="0">
              <a:solidFill>
                <a:prstClr val="white">
                  <a:lumMod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SNR</a:t>
            </a:r>
            <a:endParaRPr lang="zh-CN" altLang="en-US" sz="800" dirty="0" smtClean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THD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0824" y="2245570"/>
            <a:ext cx="2232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Headphone </a:t>
            </a:r>
            <a:r>
              <a:rPr lang="en-US" altLang="zh-CN" sz="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MIC</a:t>
            </a:r>
            <a:r>
              <a:rPr lang="zh-CN" altLang="en-US" sz="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Typical Test Item</a:t>
            </a:r>
            <a:endParaRPr lang="zh-CN" altLang="en-US" sz="8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Frequency Response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Typical Test Range: </a:t>
            </a: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100Hz-10kHz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137888" y="3656876"/>
            <a:ext cx="499702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Test Access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Connect headphone to CRY6151B headphone jack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CRY6151B outputs audio to headphone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SPK -&gt;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Audio acquisition through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measurement microphone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-&gt; Input into CRY6151B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to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analyze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CRY6151B outputs audio to CRY609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mouth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simulator -&gt;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Audio acquisition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through headphone MIC</a:t>
            </a:r>
            <a:r>
              <a:rPr lang="zh-CN" altLang="en-US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-&gt; Input into CRY6151B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to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analyze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339751" y="3572311"/>
            <a:ext cx="1655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+mj-lt"/>
              <a:buAutoNum type="alphaLcPeriod" startAt="2"/>
            </a:pPr>
            <a:r>
              <a:rPr lang="en-US" altLang="zh-Hans" sz="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Earbud</a:t>
            </a:r>
            <a:endParaRPr lang="en-US" altLang="zh-CN" sz="800" dirty="0" smtClean="0">
              <a:solidFill>
                <a:prstClr val="white">
                  <a:lumMod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CRY711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Ear Simulator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CRY508 ICP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Preamplifier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50825" y="3010045"/>
            <a:ext cx="2232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Equipment List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CRY6151B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Electro-acoustic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Analyzer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CRY609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Mouth Simulator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50825" y="3572311"/>
            <a:ext cx="2232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+mj-lt"/>
              <a:buAutoNum type="alphaLcPeriod"/>
            </a:pPr>
            <a:r>
              <a:rPr lang="en-US" altLang="zh-Hans" sz="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Headphone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CRY801 </a:t>
            </a: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Headset 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F</a:t>
            </a: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ixture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CRY318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Ear Simulator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CRY372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Measurement Microphone for Pressure Field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CRY506 ICP</a:t>
            </a:r>
            <a:r>
              <a:rPr lang="zh-CN" altLang="en-US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Preamplifier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339752" y="3010045"/>
            <a:ext cx="1584176" cy="439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800" dirty="0" smtClean="0">
              <a:solidFill>
                <a:prstClr val="white">
                  <a:lumMod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CRY710 Shielding Box</a:t>
            </a:r>
          </a:p>
        </p:txBody>
      </p:sp>
    </p:spTree>
    <p:extLst>
      <p:ext uri="{BB962C8B-B14F-4D97-AF65-F5344CB8AC3E}">
        <p14:creationId xmlns:p14="http://schemas.microsoft.com/office/powerpoint/2010/main" val="35415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638" y="1492251"/>
            <a:ext cx="3888754" cy="2270738"/>
          </a:xfrm>
          <a:prstGeom prst="rect">
            <a:avLst/>
          </a:prstGeom>
        </p:spPr>
      </p:pic>
      <p:sp>
        <p:nvSpPr>
          <p:cNvPr id="2" name="TextBox 6"/>
          <p:cNvSpPr txBox="1"/>
          <p:nvPr/>
        </p:nvSpPr>
        <p:spPr>
          <a:xfrm>
            <a:off x="250825" y="699542"/>
            <a:ext cx="5701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Bluetooth Headphone Test</a:t>
            </a:r>
            <a:endParaRPr lang="zh-CN" altLang="en-US" sz="3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0825" y="1492250"/>
            <a:ext cx="2232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Headphone SPK</a:t>
            </a:r>
            <a:r>
              <a:rPr lang="zh-CN" altLang="en-US" sz="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Typical Test </a:t>
            </a:r>
            <a:r>
              <a:rPr lang="en-US" altLang="zh-CN" sz="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Item</a:t>
            </a:r>
            <a:endParaRPr lang="zh-CN" altLang="en-US" sz="8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Frequency Response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THD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Typical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Test Range: 20Hz-20kHz</a:t>
            </a:r>
            <a:endParaRPr lang="en-US" altLang="zh-CN" sz="800" dirty="0" smtClean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20"/>
          <p:cNvSpPr txBox="1"/>
          <p:nvPr/>
        </p:nvSpPr>
        <p:spPr>
          <a:xfrm>
            <a:off x="7964001" y="360988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OQC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39752" y="1492250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800" dirty="0" smtClean="0">
              <a:solidFill>
                <a:prstClr val="white">
                  <a:lumMod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Rub&amp;Buzz</a:t>
            </a:r>
            <a:endParaRPr lang="en-US" altLang="zh-CN" sz="800" dirty="0" smtClean="0">
              <a:solidFill>
                <a:prstClr val="white">
                  <a:lumMod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Phase</a:t>
            </a:r>
            <a:endParaRPr lang="en-US" altLang="zh-CN" sz="800" dirty="0">
              <a:solidFill>
                <a:prstClr val="white">
                  <a:lumMod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Balance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39752" y="224557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800" dirty="0" smtClean="0">
              <a:solidFill>
                <a:prstClr val="white">
                  <a:lumMod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SNR</a:t>
            </a:r>
            <a:endParaRPr lang="zh-CN" altLang="en-US" sz="800" dirty="0" smtClean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THD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0824" y="2245570"/>
            <a:ext cx="2232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Headphone </a:t>
            </a:r>
            <a:r>
              <a:rPr lang="en-US" altLang="zh-CN" sz="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MIC</a:t>
            </a:r>
            <a:r>
              <a:rPr lang="zh-CN" altLang="en-US" sz="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Typical Test Item</a:t>
            </a:r>
            <a:endParaRPr lang="zh-CN" altLang="en-US" sz="8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Frequency Response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Typical Test Range: </a:t>
            </a: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100Hz-10kHz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177336" y="3502155"/>
            <a:ext cx="47935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Test Access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CRY574Pro Bluetooth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Dongle connects Bluetooth headphone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CRY574Pro Bluetooth Dongle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outputs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audio to Bluetooth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headphone SPK -&gt; Audio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acquisition through measurement microphone -&gt; Input into CRY6151B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to analyze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CRY6151B outputs audio to headphone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-&gt; Audio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acquisition through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Bluetooth headphone MIC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-&gt; CRY574Pro Bluetooth Dongle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receives audio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-&gt;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Input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into CRY6151B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to analyze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339751" y="3572311"/>
            <a:ext cx="1655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+mj-lt"/>
              <a:buAutoNum type="alphaLcPeriod" startAt="2"/>
            </a:pPr>
            <a:r>
              <a:rPr lang="en-US" altLang="zh-Hans" sz="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Earbud</a:t>
            </a:r>
            <a:endParaRPr lang="en-US" altLang="zh-CN" sz="800" dirty="0" smtClean="0">
              <a:solidFill>
                <a:prstClr val="white">
                  <a:lumMod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CRY711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Ear Simulator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CRY508 ICP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Preamplifier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50825" y="3010045"/>
            <a:ext cx="2232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Equipment List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CRY6151B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Electro-acoustic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Analyzer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CRY609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Mouth Simulator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50825" y="3572311"/>
            <a:ext cx="2232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+mj-lt"/>
              <a:buAutoNum type="alphaLcPeriod"/>
            </a:pPr>
            <a:r>
              <a:rPr lang="en-US" altLang="zh-Hans" sz="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Headphone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CRY801 </a:t>
            </a: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Headset 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F</a:t>
            </a: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ixture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CRY318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Ear Simulator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CRY372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Measurement Microphone for Pressure Field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CRY506 ICP</a:t>
            </a:r>
            <a:r>
              <a:rPr lang="zh-CN" altLang="en-US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Preamplifier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339752" y="301004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800" dirty="0" smtClean="0">
              <a:solidFill>
                <a:prstClr val="white">
                  <a:lumMod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CRY710 Shielding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Box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CRY574Pro Bluetooth Dongle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030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638" y="1492250"/>
            <a:ext cx="4184163" cy="2438897"/>
          </a:xfrm>
          <a:prstGeom prst="rect">
            <a:avLst/>
          </a:prstGeom>
        </p:spPr>
      </p:pic>
      <p:sp>
        <p:nvSpPr>
          <p:cNvPr id="2" name="TextBox 6"/>
          <p:cNvSpPr txBox="1"/>
          <p:nvPr/>
        </p:nvSpPr>
        <p:spPr>
          <a:xfrm>
            <a:off x="250825" y="699542"/>
            <a:ext cx="5093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Type-C </a:t>
            </a:r>
            <a:r>
              <a:rPr lang="en-US" altLang="zh-CN" sz="3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Headphone Test</a:t>
            </a:r>
            <a:endParaRPr lang="zh-CN" altLang="en-US" sz="3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0825" y="1492250"/>
            <a:ext cx="2232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Headphone SPK</a:t>
            </a:r>
            <a:r>
              <a:rPr lang="zh-CN" altLang="en-US" sz="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Typical Test </a:t>
            </a:r>
            <a:r>
              <a:rPr lang="en-US" altLang="zh-CN" sz="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Item</a:t>
            </a:r>
            <a:endParaRPr lang="zh-CN" altLang="en-US" sz="8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Frequency Response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THD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Typical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Test Range: 20Hz-20kHz</a:t>
            </a:r>
            <a:endParaRPr lang="en-US" altLang="zh-CN" sz="800" dirty="0" smtClean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20"/>
          <p:cNvSpPr txBox="1"/>
          <p:nvPr/>
        </p:nvSpPr>
        <p:spPr>
          <a:xfrm>
            <a:off x="7964001" y="360988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OQC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39752" y="1492250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800" dirty="0" smtClean="0">
              <a:solidFill>
                <a:prstClr val="white">
                  <a:lumMod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Rub&amp;Buzz</a:t>
            </a:r>
            <a:endParaRPr lang="en-US" altLang="zh-CN" sz="800" dirty="0" smtClean="0">
              <a:solidFill>
                <a:prstClr val="white">
                  <a:lumMod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Phase</a:t>
            </a:r>
            <a:endParaRPr lang="en-US" altLang="zh-CN" sz="800" dirty="0">
              <a:solidFill>
                <a:prstClr val="white">
                  <a:lumMod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Balance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39752" y="224557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800" dirty="0" smtClean="0">
              <a:solidFill>
                <a:prstClr val="white">
                  <a:lumMod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SNR</a:t>
            </a:r>
            <a:endParaRPr lang="zh-CN" altLang="en-US" sz="800" dirty="0" smtClean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THD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0824" y="2245570"/>
            <a:ext cx="2232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Headphone </a:t>
            </a:r>
            <a:r>
              <a:rPr lang="en-US" altLang="zh-CN" sz="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MIC</a:t>
            </a:r>
            <a:r>
              <a:rPr lang="zh-CN" altLang="en-US" sz="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Typical Test Item</a:t>
            </a:r>
            <a:endParaRPr lang="zh-CN" altLang="en-US" sz="8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Frequency Response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Typical Test Range: </a:t>
            </a: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100Hz-10kHz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139952" y="3656376"/>
            <a:ext cx="4793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Test Access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Connect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Type-C headphone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to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PC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CRY6151B</a:t>
            </a:r>
            <a:r>
              <a:rPr lang="zh-CN" altLang="en-US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outputs audio to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Type-C headphone SPK -&gt;</a:t>
            </a:r>
            <a:r>
              <a:rPr lang="zh-CN" altLang="en-US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Audio acquisition through measurement microphone -&gt; Input into CRY6151B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to analyze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CRY6151B outputs audio to CRY609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mouth simulator -&gt; Audio acquisition through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Type-C headphone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MIC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-&gt; Input into CRY6151B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to analyze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339751" y="3572311"/>
            <a:ext cx="1655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+mj-lt"/>
              <a:buAutoNum type="alphaLcPeriod" startAt="2"/>
            </a:pPr>
            <a:r>
              <a:rPr lang="en-US" altLang="zh-Hans" sz="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Earbud</a:t>
            </a:r>
            <a:endParaRPr lang="en-US" altLang="zh-CN" sz="800" dirty="0" smtClean="0">
              <a:solidFill>
                <a:prstClr val="white">
                  <a:lumMod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CRY711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Ear Simulator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CRY508 ICP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Preamplifier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50825" y="3010045"/>
            <a:ext cx="2232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Equipment List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CRY6151B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Electro-acoustic Analyzer 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CRY609 Mouth Simulator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50825" y="3572311"/>
            <a:ext cx="2232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+mj-lt"/>
              <a:buAutoNum type="alphaLcPeriod"/>
            </a:pPr>
            <a:r>
              <a:rPr lang="en-US" altLang="zh-Hans" sz="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Headphone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CRY801 </a:t>
            </a: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Headset 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F</a:t>
            </a: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ixture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CRY318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Ear Simulator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CRY372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Measurement Microphone for Pressure Field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CRY506 ICP</a:t>
            </a:r>
            <a:r>
              <a:rPr lang="zh-CN" altLang="en-US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Preamplifier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339752" y="3010045"/>
            <a:ext cx="1944216" cy="439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800" dirty="0" smtClean="0">
              <a:solidFill>
                <a:prstClr val="white">
                  <a:lumMod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CRY710 Shielding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Box</a:t>
            </a:r>
          </a:p>
        </p:txBody>
      </p:sp>
    </p:spTree>
    <p:extLst>
      <p:ext uri="{BB962C8B-B14F-4D97-AF65-F5344CB8AC3E}">
        <p14:creationId xmlns:p14="http://schemas.microsoft.com/office/powerpoint/2010/main" val="56109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638" y="1492250"/>
            <a:ext cx="4200412" cy="2375643"/>
          </a:xfrm>
          <a:prstGeom prst="rect">
            <a:avLst/>
          </a:prstGeom>
        </p:spPr>
      </p:pic>
      <p:sp>
        <p:nvSpPr>
          <p:cNvPr id="2" name="TextBox 6"/>
          <p:cNvSpPr txBox="1"/>
          <p:nvPr/>
        </p:nvSpPr>
        <p:spPr>
          <a:xfrm>
            <a:off x="250825" y="699542"/>
            <a:ext cx="5632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Lightning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Headphone </a:t>
            </a:r>
            <a:r>
              <a:rPr lang="en-US" altLang="zh-CN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Test</a:t>
            </a:r>
            <a:endParaRPr lang="zh-CN" altLang="en-US" sz="3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0825" y="1492250"/>
            <a:ext cx="22329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Headphone SPK</a:t>
            </a:r>
            <a:r>
              <a:rPr lang="zh-CN" altLang="en-US" sz="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Typical Test Item</a:t>
            </a:r>
            <a:endParaRPr lang="zh-CN" altLang="en-US" sz="8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Frequency Response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THD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Polarity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Typical Test Range: 20Hz-20kHz</a:t>
            </a:r>
          </a:p>
        </p:txBody>
      </p:sp>
      <p:sp>
        <p:nvSpPr>
          <p:cNvPr id="5" name="矩形 4"/>
          <p:cNvSpPr/>
          <p:nvPr/>
        </p:nvSpPr>
        <p:spPr>
          <a:xfrm>
            <a:off x="4067944" y="3801911"/>
            <a:ext cx="511256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7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Test Access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CRY6151B</a:t>
            </a:r>
            <a:r>
              <a:rPr lang="zh-CN" altLang="en-US" sz="7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outputs audio to iPhone app through WI-FI -&gt; iPhone app outputs audio to lightning headphone -&gt;</a:t>
            </a:r>
            <a:r>
              <a:rPr lang="zh-CN" altLang="en-US" sz="7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Audio acquisition through measurement microphone -&gt; Input into CRY6151B</a:t>
            </a:r>
            <a:r>
              <a:rPr lang="zh-CN" altLang="en-US" sz="7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to analyze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CRY6151B outputs audio to CRY609</a:t>
            </a:r>
            <a:r>
              <a:rPr lang="zh-CN" altLang="en-US" sz="7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mouth simulator </a:t>
            </a: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-&gt; 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Audio acquisition through </a:t>
            </a: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Lightning</a:t>
            </a:r>
            <a:r>
              <a:rPr lang="zh-CN" altLang="en-US" sz="7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headphone MIC</a:t>
            </a:r>
            <a:r>
              <a:rPr lang="zh-CN" altLang="en-US" sz="7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-&gt; iPhone app outputs audio </a:t>
            </a:r>
            <a:r>
              <a:rPr lang="en-US" altLang="zh-CN" sz="7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to PC through WI-FI -&gt; 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Input into CRY6151B</a:t>
            </a:r>
            <a:r>
              <a:rPr lang="zh-CN" altLang="en-US" sz="7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7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to analyze</a:t>
            </a:r>
          </a:p>
        </p:txBody>
      </p:sp>
      <p:sp>
        <p:nvSpPr>
          <p:cNvPr id="9" name="TextBox 20"/>
          <p:cNvSpPr txBox="1"/>
          <p:nvPr/>
        </p:nvSpPr>
        <p:spPr>
          <a:xfrm>
            <a:off x="7964001" y="360988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OQC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39752" y="1494165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800" dirty="0">
              <a:solidFill>
                <a:prstClr val="white">
                  <a:lumMod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Rub&amp;Buzz</a:t>
            </a:r>
            <a:endParaRPr lang="en-US" altLang="zh-CN" sz="800" dirty="0">
              <a:solidFill>
                <a:prstClr val="white">
                  <a:lumMod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Phase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Balance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39752" y="2391947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800" dirty="0">
              <a:solidFill>
                <a:prstClr val="white">
                  <a:lumMod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SNR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THD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39752" y="365187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+mj-lt"/>
              <a:buAutoNum type="alphaLcPeriod" startAt="2"/>
            </a:pPr>
            <a:r>
              <a:rPr lang="en-US" altLang="zh-Hans" sz="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Earbud</a:t>
            </a:r>
            <a:endParaRPr lang="en-US" altLang="zh-CN" sz="800" dirty="0">
              <a:solidFill>
                <a:prstClr val="white">
                  <a:lumMod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CRY711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Ear Simulator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CRY508 ICP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Preamplifier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0824" y="2391947"/>
            <a:ext cx="2232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Headphone MIC</a:t>
            </a:r>
            <a:r>
              <a:rPr lang="zh-CN" altLang="en-US" sz="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Typical Test Item</a:t>
            </a:r>
            <a:endParaRPr lang="zh-CN" altLang="en-US" sz="8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Frequency Response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Typical Test Range: 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100Hz-10kHz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0825" y="3075806"/>
            <a:ext cx="2232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Equipment List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CRY6151B 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Electro-acoustic Analyzer 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CRY609 Mouth Simulator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0825" y="3651870"/>
            <a:ext cx="2232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+mj-lt"/>
              <a:buAutoNum type="alphaLcPeriod"/>
            </a:pPr>
            <a:r>
              <a:rPr lang="en-US" altLang="zh-Hans" sz="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Headphone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CRY801 Headset Fixture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CRY318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Ear Simulator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CRY372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Measurement Microphone for Pressure Field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CRY506 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ICP</a:t>
            </a:r>
            <a:r>
              <a:rPr lang="zh-CN" altLang="en-US" sz="800" dirty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Preamplifier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39752" y="307580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800" dirty="0">
              <a:solidFill>
                <a:prstClr val="white">
                  <a:lumMod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CRY710 Shielding Box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iPhone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852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兆华 PPT 模板1.pptx" id="{84376EE2-679D-4891-9C13-5048EA2F884E}" vid="{1EEA9CCF-DE6D-4A83-96A9-7281ECC04C85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兆华 PPT 模板1</Template>
  <TotalTime>2875</TotalTime>
  <Words>2048</Words>
  <Application>Microsoft Office PowerPoint</Application>
  <PresentationFormat>全屏显示(16:9)</PresentationFormat>
  <Paragraphs>527</Paragraphs>
  <Slides>21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等线</vt:lpstr>
      <vt:lpstr>宋体</vt:lpstr>
      <vt:lpstr>微软雅黑</vt:lpstr>
      <vt:lpstr>Arial</vt:lpstr>
      <vt:lpstr>Calibri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张鑫</dc:creator>
  <cp:lastModifiedBy>张鑫</cp:lastModifiedBy>
  <cp:revision>174</cp:revision>
  <dcterms:created xsi:type="dcterms:W3CDTF">2018-02-26T01:16:50Z</dcterms:created>
  <dcterms:modified xsi:type="dcterms:W3CDTF">2018-03-22T07:04:47Z</dcterms:modified>
</cp:coreProperties>
</file>